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6" r:id="rId8"/>
    <p:sldId id="267" r:id="rId9"/>
    <p:sldId id="268" r:id="rId10"/>
    <p:sldId id="277" r:id="rId11"/>
    <p:sldId id="278" r:id="rId12"/>
    <p:sldId id="272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77" autoAdjust="0"/>
  </p:normalViewPr>
  <p:slideViewPr>
    <p:cSldViewPr>
      <p:cViewPr varScale="1">
        <p:scale>
          <a:sx n="60" d="100"/>
          <a:sy n="60" d="100"/>
        </p:scale>
        <p:origin x="20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1346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1C784C-9DCD-4EE5-BA42-9CFBBC4EF807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89150F-FE6B-432F-8393-DC78CEA94D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1"/>
            <a:ext cx="3276600" cy="1143000"/>
          </a:xfrm>
        </p:spPr>
        <p:txBody>
          <a:bodyPr>
            <a:noAutofit/>
          </a:bodyPr>
          <a:lstStyle/>
          <a:p>
            <a:r>
              <a:rPr lang="en-US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ANOVA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057400"/>
            <a:ext cx="5029200" cy="2753911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Dr. </a:t>
            </a:r>
            <a:r>
              <a:rPr lang="en-US" sz="2800" dirty="0" err="1">
                <a:solidFill>
                  <a:srgbClr val="FF0000"/>
                </a:solidFill>
              </a:rPr>
              <a:t>Srinibash</a:t>
            </a:r>
            <a:r>
              <a:rPr lang="en-US" sz="2800" dirty="0">
                <a:solidFill>
                  <a:srgbClr val="FF0000"/>
                </a:solidFill>
              </a:rPr>
              <a:t> Dash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Associate Professor &amp; Head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School of Management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Gangadhar </a:t>
            </a:r>
            <a:r>
              <a:rPr lang="en-US" sz="2000" dirty="0" err="1">
                <a:solidFill>
                  <a:srgbClr val="FF0000"/>
                </a:solidFill>
              </a:rPr>
              <a:t>Meher</a:t>
            </a:r>
            <a:r>
              <a:rPr lang="en-US" sz="2000" dirty="0">
                <a:solidFill>
                  <a:srgbClr val="FF0000"/>
                </a:solidFill>
              </a:rPr>
              <a:t>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99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200" dirty="0" err="1"/>
                        <a:t>A</a:t>
                      </a:r>
                      <a:r>
                        <a:rPr lang="en-US" sz="1800" dirty="0"/>
                        <a:t>-tm̄)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200" dirty="0" err="1"/>
                        <a:t>A</a:t>
                      </a:r>
                      <a:r>
                        <a:rPr lang="en-US" sz="1800" dirty="0"/>
                        <a:t>-tm̄)²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200" dirty="0" err="1"/>
                        <a:t>B</a:t>
                      </a:r>
                      <a:r>
                        <a:rPr lang="en-US" sz="1200" dirty="0"/>
                        <a:t>- </a:t>
                      </a:r>
                      <a:r>
                        <a:rPr lang="en-US" sz="1800" dirty="0"/>
                        <a:t>tm)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200" dirty="0" err="1"/>
                        <a:t>B</a:t>
                      </a:r>
                      <a:r>
                        <a:rPr lang="en-US" sz="1200" dirty="0"/>
                        <a:t>- </a:t>
                      </a:r>
                      <a:r>
                        <a:rPr lang="en-US" sz="1800" dirty="0"/>
                        <a:t>tm)²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200" dirty="0" err="1"/>
                        <a:t>C</a:t>
                      </a:r>
                      <a:r>
                        <a:rPr lang="en-US" sz="1200" dirty="0"/>
                        <a:t>-</a:t>
                      </a:r>
                      <a:r>
                        <a:rPr lang="en-US" sz="1800" dirty="0"/>
                        <a:t>tm)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200" dirty="0" err="1"/>
                        <a:t>C</a:t>
                      </a:r>
                      <a:r>
                        <a:rPr lang="en-US" sz="1200" dirty="0"/>
                        <a:t>-</a:t>
                      </a:r>
                      <a:r>
                        <a:rPr lang="en-US" sz="1800" dirty="0"/>
                        <a:t>tm)²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9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9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9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99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491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Σ</a:t>
                      </a:r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100" dirty="0" err="1"/>
                        <a:t>A</a:t>
                      </a:r>
                      <a:r>
                        <a:rPr lang="en-US" sz="1100" dirty="0"/>
                        <a:t>-</a:t>
                      </a:r>
                      <a:r>
                        <a:rPr lang="en-US" sz="1800" dirty="0"/>
                        <a:t>tm)²</a:t>
                      </a:r>
                    </a:p>
                    <a:p>
                      <a:pPr algn="ctr"/>
                      <a:r>
                        <a:rPr lang="en-US" sz="1800" dirty="0"/>
                        <a:t>=5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Σ</a:t>
                      </a:r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100" dirty="0" err="1"/>
                        <a:t>B</a:t>
                      </a:r>
                      <a:r>
                        <a:rPr lang="en-US" sz="1100" dirty="0"/>
                        <a:t>-</a:t>
                      </a:r>
                      <a:r>
                        <a:rPr lang="en-US" sz="1800" dirty="0"/>
                        <a:t> tm)² 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Σ</a:t>
                      </a:r>
                      <a:r>
                        <a:rPr lang="en-US" sz="1800" dirty="0"/>
                        <a:t>(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100" dirty="0" err="1"/>
                        <a:t>C</a:t>
                      </a:r>
                      <a:r>
                        <a:rPr lang="en-US" sz="1100" dirty="0"/>
                        <a:t>-</a:t>
                      </a:r>
                      <a:r>
                        <a:rPr lang="en-US" sz="1800" dirty="0"/>
                        <a:t> tm)² </a:t>
                      </a:r>
                    </a:p>
                    <a:p>
                      <a:pPr algn="ctr"/>
                      <a:r>
                        <a:rPr lang="en-US" sz="1800" dirty="0"/>
                        <a:t>=5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Calculation of SSC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1219200" y="4800600"/>
            <a:ext cx="83058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/>
              <a:t>x̄</a:t>
            </a:r>
            <a:r>
              <a:rPr lang="en-US" sz="1400" dirty="0" err="1"/>
              <a:t>A</a:t>
            </a:r>
            <a:r>
              <a:rPr lang="en-US" sz="1400" dirty="0"/>
              <a:t>= 10̄</a:t>
            </a:r>
          </a:p>
          <a:p>
            <a:pPr>
              <a:buNone/>
            </a:pPr>
            <a:r>
              <a:rPr lang="en-US" dirty="0" err="1"/>
              <a:t>x̄</a:t>
            </a:r>
            <a:r>
              <a:rPr lang="en-US" sz="1400" dirty="0" err="1"/>
              <a:t>B</a:t>
            </a:r>
            <a:r>
              <a:rPr lang="en-US" sz="1400" dirty="0"/>
              <a:t>= 11</a:t>
            </a:r>
          </a:p>
          <a:p>
            <a:pPr>
              <a:buNone/>
            </a:pPr>
            <a:r>
              <a:rPr lang="en-US" dirty="0" err="1"/>
              <a:t>x̄</a:t>
            </a:r>
            <a:r>
              <a:rPr lang="en-US" sz="1400" dirty="0" err="1"/>
              <a:t>C</a:t>
            </a:r>
            <a:r>
              <a:rPr lang="en-US" sz="1400" dirty="0"/>
              <a:t> =12</a:t>
            </a:r>
          </a:p>
          <a:p>
            <a:pPr>
              <a:buNone/>
            </a:pPr>
            <a:r>
              <a:rPr lang="en-US" dirty="0"/>
              <a:t>tm=11</a:t>
            </a:r>
            <a:r>
              <a:rPr lang="en-US" sz="2000" dirty="0"/>
              <a:t>                   </a:t>
            </a:r>
            <a:r>
              <a:rPr lang="en-US" dirty="0"/>
              <a:t>SSC= </a:t>
            </a:r>
            <a:r>
              <a:rPr lang="el-GR" dirty="0"/>
              <a:t>Σ</a:t>
            </a:r>
            <a:r>
              <a:rPr lang="en-US" dirty="0"/>
              <a:t>(</a:t>
            </a:r>
            <a:r>
              <a:rPr lang="en-US" dirty="0" err="1"/>
              <a:t>x̄</a:t>
            </a:r>
            <a:r>
              <a:rPr lang="en-US" sz="1100" dirty="0" err="1"/>
              <a:t>A</a:t>
            </a:r>
            <a:r>
              <a:rPr lang="en-US" sz="1100" dirty="0"/>
              <a:t>-</a:t>
            </a:r>
            <a:r>
              <a:rPr lang="en-US" dirty="0"/>
              <a:t> tm)² +</a:t>
            </a:r>
            <a:r>
              <a:rPr lang="el-GR" dirty="0"/>
              <a:t>Σ</a:t>
            </a:r>
            <a:r>
              <a:rPr lang="en-US" dirty="0"/>
              <a:t>(</a:t>
            </a:r>
            <a:r>
              <a:rPr lang="en-US" dirty="0" err="1"/>
              <a:t>x̄</a:t>
            </a:r>
            <a:r>
              <a:rPr lang="en-US" sz="1100" dirty="0" err="1"/>
              <a:t>B</a:t>
            </a:r>
            <a:r>
              <a:rPr lang="en-US" sz="1100" dirty="0"/>
              <a:t>-</a:t>
            </a:r>
            <a:r>
              <a:rPr lang="en-US" dirty="0"/>
              <a:t> tm)² +</a:t>
            </a:r>
            <a:r>
              <a:rPr lang="el-GR" dirty="0"/>
              <a:t>Σ</a:t>
            </a:r>
            <a:r>
              <a:rPr lang="en-US" dirty="0"/>
              <a:t>(</a:t>
            </a:r>
            <a:r>
              <a:rPr lang="en-US" dirty="0" err="1"/>
              <a:t>x̄</a:t>
            </a:r>
            <a:r>
              <a:rPr lang="en-US" sz="1100" dirty="0" err="1"/>
              <a:t>C</a:t>
            </a:r>
            <a:r>
              <a:rPr lang="en-US" sz="1100" dirty="0"/>
              <a:t>-</a:t>
            </a:r>
            <a:r>
              <a:rPr lang="en-US" dirty="0"/>
              <a:t> tm)² </a:t>
            </a:r>
          </a:p>
          <a:p>
            <a:pPr>
              <a:buNone/>
            </a:pPr>
            <a:r>
              <a:rPr lang="en-US" dirty="0"/>
              <a:t>                                     = 5+0+5</a:t>
            </a:r>
          </a:p>
          <a:p>
            <a:pPr>
              <a:buNone/>
            </a:pPr>
            <a:r>
              <a:rPr lang="en-US" dirty="0"/>
              <a:t>                                     =10       </a:t>
            </a:r>
          </a:p>
          <a:p>
            <a:pPr>
              <a:buNone/>
            </a:pPr>
            <a:r>
              <a:rPr lang="en-US" dirty="0"/>
              <a:t>    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(A</a:t>
                      </a:r>
                      <a:r>
                        <a:rPr lang="en-US" sz="1600" dirty="0"/>
                        <a:t>-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x̄</a:t>
                      </a:r>
                      <a:r>
                        <a:rPr lang="en-US" sz="1200" dirty="0" err="1"/>
                        <a:t>A</a:t>
                      </a:r>
                      <a:r>
                        <a:rPr lang="en-US" sz="1800" dirty="0"/>
                        <a:t>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(A</a:t>
                      </a:r>
                      <a:r>
                        <a:rPr lang="en-US" sz="1600" dirty="0"/>
                        <a:t>-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x̄</a:t>
                      </a:r>
                      <a:r>
                        <a:rPr lang="en-US" sz="1200" dirty="0" err="1"/>
                        <a:t>A</a:t>
                      </a:r>
                      <a:r>
                        <a:rPr lang="en-US" sz="1800" dirty="0"/>
                        <a:t>) 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(B</a:t>
                      </a:r>
                      <a:r>
                        <a:rPr lang="en-US" sz="1600" dirty="0"/>
                        <a:t>-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x̄</a:t>
                      </a:r>
                      <a:r>
                        <a:rPr lang="en-US" sz="1200" dirty="0" err="1"/>
                        <a:t>B</a:t>
                      </a:r>
                      <a:r>
                        <a:rPr lang="en-US" sz="1800" dirty="0"/>
                        <a:t>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(B</a:t>
                      </a:r>
                      <a:r>
                        <a:rPr lang="en-US" sz="1600" dirty="0"/>
                        <a:t>-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x̄</a:t>
                      </a:r>
                      <a:r>
                        <a:rPr lang="en-US" sz="1200" dirty="0" err="1"/>
                        <a:t>B</a:t>
                      </a:r>
                      <a:r>
                        <a:rPr lang="en-US" sz="1800" dirty="0"/>
                        <a:t>) 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(C</a:t>
                      </a:r>
                      <a:r>
                        <a:rPr lang="en-US" sz="1600" dirty="0"/>
                        <a:t>-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x̄</a:t>
                      </a:r>
                      <a:r>
                        <a:rPr lang="en-US" sz="1200" dirty="0" err="1"/>
                        <a:t>C</a:t>
                      </a:r>
                      <a:r>
                        <a:rPr lang="en-US" sz="1800" dirty="0"/>
                        <a:t>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(C</a:t>
                      </a:r>
                      <a:r>
                        <a:rPr lang="en-US" sz="1600" dirty="0"/>
                        <a:t>-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x̄</a:t>
                      </a:r>
                      <a:r>
                        <a:rPr lang="en-US" sz="1200" dirty="0" err="1"/>
                        <a:t>C</a:t>
                      </a:r>
                      <a:r>
                        <a:rPr lang="en-US" sz="1800" dirty="0"/>
                        <a:t>) 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Σ</a:t>
                      </a:r>
                      <a:r>
                        <a:rPr lang="en-US" sz="1800" dirty="0"/>
                        <a:t>(A- 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100" dirty="0" err="1"/>
                        <a:t>A</a:t>
                      </a:r>
                      <a:r>
                        <a:rPr lang="en-US" sz="1800" dirty="0"/>
                        <a:t>)² </a:t>
                      </a:r>
                    </a:p>
                    <a:p>
                      <a:pPr algn="ctr"/>
                      <a:r>
                        <a:rPr lang="en-US" sz="1800" dirty="0"/>
                        <a:t>=16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Σ</a:t>
                      </a:r>
                      <a:r>
                        <a:rPr lang="en-US" sz="1800" dirty="0"/>
                        <a:t>(B- 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100" dirty="0" err="1"/>
                        <a:t>B</a:t>
                      </a:r>
                      <a:r>
                        <a:rPr lang="en-US" sz="1800" dirty="0"/>
                        <a:t>)²</a:t>
                      </a:r>
                    </a:p>
                    <a:p>
                      <a:pPr algn="ctr"/>
                      <a:r>
                        <a:rPr lang="en-US" sz="1800" dirty="0"/>
                        <a:t>=58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Σ</a:t>
                      </a:r>
                      <a:r>
                        <a:rPr lang="en-US" sz="1800" dirty="0"/>
                        <a:t>(C- </a:t>
                      </a:r>
                      <a:r>
                        <a:rPr lang="en-US" sz="1800" dirty="0" err="1"/>
                        <a:t>x̄</a:t>
                      </a:r>
                      <a:r>
                        <a:rPr lang="en-US" sz="1100" dirty="0" err="1"/>
                        <a:t>C</a:t>
                      </a:r>
                      <a:r>
                        <a:rPr lang="en-US" sz="1800" dirty="0"/>
                        <a:t>)²</a:t>
                      </a:r>
                    </a:p>
                    <a:p>
                      <a:pPr algn="ctr"/>
                      <a:r>
                        <a:rPr lang="en-US" sz="1800" dirty="0"/>
                        <a:t>=64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Calculation of SSE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4813994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/>
              <a:t>SSE= </a:t>
            </a:r>
            <a:r>
              <a:rPr lang="el-GR" dirty="0"/>
              <a:t>Σ</a:t>
            </a:r>
            <a:r>
              <a:rPr lang="en-US" dirty="0"/>
              <a:t>(A- </a:t>
            </a:r>
            <a:r>
              <a:rPr lang="en-US" dirty="0" err="1"/>
              <a:t>x̄</a:t>
            </a:r>
            <a:r>
              <a:rPr lang="en-US" sz="1100" dirty="0" err="1"/>
              <a:t>A</a:t>
            </a:r>
            <a:r>
              <a:rPr lang="en-US" dirty="0"/>
              <a:t>)²+ </a:t>
            </a:r>
            <a:r>
              <a:rPr lang="el-GR" dirty="0"/>
              <a:t>Σ</a:t>
            </a:r>
            <a:r>
              <a:rPr lang="en-US" dirty="0"/>
              <a:t>(B- </a:t>
            </a:r>
            <a:r>
              <a:rPr lang="en-US" dirty="0" err="1"/>
              <a:t>x̄</a:t>
            </a:r>
            <a:r>
              <a:rPr lang="en-US" sz="1100" dirty="0" err="1"/>
              <a:t>B</a:t>
            </a:r>
            <a:r>
              <a:rPr lang="en-US" dirty="0"/>
              <a:t>)² +</a:t>
            </a:r>
            <a:r>
              <a:rPr lang="el-GR" dirty="0"/>
              <a:t>Σ</a:t>
            </a:r>
            <a:r>
              <a:rPr lang="en-US" dirty="0"/>
              <a:t>(C- </a:t>
            </a:r>
            <a:r>
              <a:rPr lang="en-US" dirty="0" err="1"/>
              <a:t>x̄</a:t>
            </a:r>
            <a:r>
              <a:rPr lang="en-US" sz="1100" dirty="0" err="1"/>
              <a:t>C</a:t>
            </a:r>
            <a:r>
              <a:rPr lang="en-US" dirty="0"/>
              <a:t>)²  </a:t>
            </a:r>
          </a:p>
          <a:p>
            <a:pPr>
              <a:buNone/>
            </a:pPr>
            <a:r>
              <a:rPr lang="en-US" dirty="0"/>
              <a:t>      =16+58+64</a:t>
            </a:r>
          </a:p>
          <a:p>
            <a:pPr>
              <a:buNone/>
            </a:pPr>
            <a:r>
              <a:rPr lang="en-US" dirty="0"/>
              <a:t>      =138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561813"/>
          <a:ext cx="7162800" cy="2486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5215">
                <a:tc>
                  <a:txBody>
                    <a:bodyPr/>
                    <a:lstStyle/>
                    <a:p>
                      <a:r>
                        <a:rPr lang="en-US" dirty="0"/>
                        <a:t>Sources of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 of 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Degree</a:t>
                      </a:r>
                      <a:r>
                        <a:rPr lang="en-US" baseline="0" dirty="0"/>
                        <a:t> of freedom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 of Square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Calculated</a:t>
                      </a:r>
                    </a:p>
                    <a:p>
                      <a:r>
                        <a:rPr lang="en-US" baseline="0" dirty="0"/>
                        <a:t> </a:t>
                      </a:r>
                      <a:r>
                        <a:rPr lang="en-US" dirty="0"/>
                        <a:t> 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893">
                <a:tc>
                  <a:txBody>
                    <a:bodyPr/>
                    <a:lstStyle/>
                    <a:p>
                      <a:r>
                        <a:rPr lang="en-US" dirty="0"/>
                        <a:t>Between the 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3-1=2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10/2=5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5/11.5=</a:t>
                      </a:r>
                    </a:p>
                    <a:p>
                      <a:r>
                        <a:rPr lang="en-US" dirty="0"/>
                        <a:t>o.434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292">
                <a:tc>
                  <a:txBody>
                    <a:bodyPr/>
                    <a:lstStyle/>
                    <a:p>
                      <a:r>
                        <a:rPr lang="en-US" dirty="0"/>
                        <a:t>Within the 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15-3=12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138/12=</a:t>
                      </a:r>
                    </a:p>
                    <a:p>
                      <a:r>
                        <a:rPr lang="en-US" dirty="0"/>
                        <a:t>11.5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71600" y="3581399"/>
            <a:ext cx="609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/>
              <a:t>Calculated F value is 0.434</a:t>
            </a:r>
          </a:p>
          <a:p>
            <a:pPr>
              <a:buNone/>
            </a:pPr>
            <a:r>
              <a:rPr lang="en-US" dirty="0"/>
              <a:t>Tabulated  F value on 0.05  level </a:t>
            </a:r>
            <a:r>
              <a:rPr lang="en-US"/>
              <a:t>of significance </a:t>
            </a:r>
            <a:r>
              <a:rPr lang="en-US" dirty="0"/>
              <a:t>3.89</a:t>
            </a:r>
          </a:p>
          <a:p>
            <a:pPr fontAlgn="t"/>
            <a:r>
              <a:rPr lang="en-US" dirty="0"/>
              <a:t>Null hypothesis is </a:t>
            </a:r>
            <a:r>
              <a:rPr lang="en-US" dirty="0" err="1"/>
              <a:t>accepetd</a:t>
            </a:r>
            <a:r>
              <a:rPr lang="en-US" dirty="0"/>
              <a:t> and number of significant  variation in the schools.</a:t>
            </a:r>
            <a:r>
              <a:rPr lang="en-US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The </a:t>
            </a:r>
            <a:r>
              <a:rPr lang="en-US" sz="2000"/>
              <a:t>obtained calculated </a:t>
            </a:r>
            <a:r>
              <a:rPr lang="en-US" sz="2000" dirty="0"/>
              <a:t>value is Less than the table value at 0.05 level of significance. The null hypothesis is accepted at both level of </a:t>
            </a:r>
            <a:r>
              <a:rPr lang="en-US" sz="2000" dirty="0" err="1"/>
              <a:t>siginificiance</a:t>
            </a:r>
            <a:r>
              <a:rPr lang="en-US" sz="2000" dirty="0"/>
              <a:t>.</a:t>
            </a:r>
          </a:p>
          <a:p>
            <a:pPr>
              <a:buNone/>
            </a:pPr>
            <a:r>
              <a:rPr lang="en-US" sz="2000" dirty="0"/>
              <a:t>Here it can be interpreted that there is less significant </a:t>
            </a:r>
            <a:r>
              <a:rPr lang="en-US" sz="2000" dirty="0" err="1"/>
              <a:t>differeence</a:t>
            </a:r>
            <a:r>
              <a:rPr lang="en-US" sz="2000" dirty="0"/>
              <a:t> among these three  different School.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Conclusion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17966" y="2967335"/>
            <a:ext cx="37080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Definition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Assumptions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Objective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Types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Example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conclusion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CONTENT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Anova develop by Sir Ronald Fisher in 1918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sz="2000" dirty="0"/>
              <a:t>Analysis of variation (Anova) in an experimental outcome and especially of a statistical variance in order to determine the contribution of given factors or variables to the variance.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Anova does not compare variance like quantities to study the equality or non-equality of populations means.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 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Definition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independent data must be measured at an interval scale.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The distribution of the population must be normal.</a:t>
            </a:r>
          </a:p>
          <a:p>
            <a:pPr>
              <a:buNone/>
            </a:pPr>
            <a:endParaRPr lang="en-US" sz="2000" dirty="0"/>
          </a:p>
          <a:p>
            <a:r>
              <a:rPr lang="en-US" sz="1800" dirty="0"/>
              <a:t>The error variances must follow the homoscedasticity assumption.</a:t>
            </a:r>
          </a:p>
          <a:p>
            <a:pPr>
              <a:buNone/>
            </a:pPr>
            <a:endParaRPr lang="en-US" sz="1800" dirty="0"/>
          </a:p>
          <a:p>
            <a:r>
              <a:rPr lang="en-US" sz="2000" dirty="0"/>
              <a:t>There should not be any multicollinearity among the independent variables.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Assumptions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000" dirty="0"/>
              <a:t>There are two main types of analysis of variance (Anova) </a:t>
            </a:r>
          </a:p>
          <a:p>
            <a:pPr>
              <a:buNone/>
            </a:pPr>
            <a:r>
              <a:rPr lang="en-US" sz="2000" dirty="0"/>
              <a:t>   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5100" dirty="0">
                <a:solidFill>
                  <a:schemeClr val="bg2">
                    <a:lumMod val="50000"/>
                  </a:schemeClr>
                </a:solidFill>
              </a:rPr>
              <a:t> 1. One way anova  (unidirectional)-</a:t>
            </a:r>
          </a:p>
          <a:p>
            <a:pPr>
              <a:buFont typeface="Wingdings" pitchFamily="2" charset="2"/>
              <a:buChar char="Ø"/>
            </a:pPr>
            <a:r>
              <a:rPr lang="en-US" sz="2900" dirty="0"/>
              <a:t>One way ANOVA is used when there is one independent variable with three or more levels and a continuous dependent variable known as an outcome or response. The independent variable can be categorical (e.g. gender) or continuous (e.g. age )</a:t>
            </a:r>
          </a:p>
          <a:p>
            <a:pPr>
              <a:buNone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There are three assumptions one way anova</a:t>
            </a:r>
          </a:p>
          <a:p>
            <a:pPr>
              <a:buNone/>
            </a:pPr>
            <a:r>
              <a:rPr lang="en-US" sz="2900" dirty="0"/>
              <a:t>     </a:t>
            </a:r>
            <a:r>
              <a:rPr lang="en-US" sz="2900" dirty="0">
                <a:solidFill>
                  <a:schemeClr val="bg2">
                    <a:lumMod val="50000"/>
                  </a:schemeClr>
                </a:solidFill>
              </a:rPr>
              <a:t>1.Normality-</a:t>
            </a:r>
            <a:r>
              <a:rPr lang="en-US" sz="2900" dirty="0"/>
              <a:t>The data should be normally distributed with in each group.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sz="2900" dirty="0"/>
              <a:t>     </a:t>
            </a:r>
            <a:r>
              <a:rPr lang="en-US" sz="2900" dirty="0">
                <a:solidFill>
                  <a:schemeClr val="bg2">
                    <a:lumMod val="50000"/>
                  </a:schemeClr>
                </a:solidFill>
              </a:rPr>
              <a:t>2. Homogeneity of variance-</a:t>
            </a:r>
            <a:r>
              <a:rPr lang="en-US" sz="2900" dirty="0"/>
              <a:t>The variance of the dependent variable should be equal across all groups.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sz="2900" dirty="0"/>
              <a:t>     </a:t>
            </a:r>
            <a:r>
              <a:rPr lang="en-US" sz="2900" dirty="0">
                <a:solidFill>
                  <a:schemeClr val="bg2">
                    <a:lumMod val="50000"/>
                  </a:schemeClr>
                </a:solidFill>
              </a:rPr>
              <a:t>3.Independence-</a:t>
            </a:r>
            <a:r>
              <a:rPr lang="en-US" sz="2900" dirty="0"/>
              <a:t>The observation should be independent of each other.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dirty="0"/>
              <a:t>        </a:t>
            </a:r>
          </a:p>
          <a:p>
            <a:pPr>
              <a:buNone/>
            </a:pPr>
            <a:r>
              <a:rPr lang="en-US" dirty="0"/>
              <a:t>       </a:t>
            </a:r>
          </a:p>
          <a:p>
            <a:pPr>
              <a:buNone/>
            </a:pPr>
            <a:r>
              <a:rPr lang="en-US" dirty="0"/>
              <a:t>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2">
                    <a:lumMod val="50000"/>
                  </a:schemeClr>
                </a:solidFill>
              </a:rPr>
              <a:t>Types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Two way ANOVA is a statistical method used to analyze the difference between two independent variables and one dependent variable. The two independent variables can be either categorical or continuous.</a:t>
            </a:r>
          </a:p>
          <a:p>
            <a:pPr>
              <a:buNone/>
            </a:pPr>
            <a:endParaRPr lang="en-US" sz="2000" dirty="0"/>
          </a:p>
          <a:p>
            <a:pPr>
              <a:buFont typeface="Wingdings" pitchFamily="2" charset="2"/>
              <a:buChar char="Ø"/>
            </a:pPr>
            <a:r>
              <a:rPr lang="en-US" sz="2000" dirty="0"/>
              <a:t>There are four assumption two way anova</a:t>
            </a:r>
          </a:p>
          <a:p>
            <a:pPr>
              <a:buNone/>
            </a:pPr>
            <a:r>
              <a:rPr lang="en-US" sz="2000" dirty="0"/>
              <a:t>    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1. Normality-</a:t>
            </a:r>
            <a:r>
              <a:rPr lang="en-US" sz="2000" dirty="0"/>
              <a:t>The dependent variable is normally distributed in each group.</a:t>
            </a:r>
          </a:p>
          <a:p>
            <a:pPr>
              <a:buNone/>
            </a:pPr>
            <a:r>
              <a:rPr lang="en-US" sz="2000" dirty="0"/>
              <a:t>    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2. Homogeneity of variance-</a:t>
            </a:r>
            <a:r>
              <a:rPr lang="en-US" sz="2000" dirty="0"/>
              <a:t>The variance of the dependent variable is equal across all groups.</a:t>
            </a:r>
          </a:p>
          <a:p>
            <a:pPr>
              <a:buNone/>
            </a:pPr>
            <a:r>
              <a:rPr lang="en-US" sz="2000" dirty="0"/>
              <a:t>    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3. Independence-</a:t>
            </a:r>
            <a:r>
              <a:rPr lang="en-US" sz="2000" dirty="0"/>
              <a:t>The observation is each group are independent of each other.</a:t>
            </a:r>
          </a:p>
          <a:p>
            <a:pPr>
              <a:buNone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   4. Factorial Independence-</a:t>
            </a:r>
            <a:r>
              <a:rPr lang="en-US" sz="2000" dirty="0"/>
              <a:t>The level of each independent variable are independent of each other.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Two way </a:t>
            </a:r>
            <a:r>
              <a:rPr lang="en-US" sz="3200" dirty="0" err="1">
                <a:solidFill>
                  <a:schemeClr val="bg2">
                    <a:lumMod val="50000"/>
                  </a:schemeClr>
                </a:solidFill>
              </a:rPr>
              <a:t>anova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(full directional)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438400"/>
          </a:xfrm>
        </p:spPr>
        <p:txBody>
          <a:bodyPr>
            <a:normAutofit/>
          </a:bodyPr>
          <a:lstStyle/>
          <a:p>
            <a:r>
              <a:rPr lang="en-US" sz="2000" dirty="0"/>
              <a:t>To assess the significance of possible variation in performance in a certain test between the Government school of a city , a common test was given to a number of student taken at random from the 5</a:t>
            </a:r>
            <a:r>
              <a:rPr lang="en-US" sz="2000" baseline="30000" dirty="0"/>
              <a:t>th</a:t>
            </a:r>
            <a:r>
              <a:rPr lang="en-US" sz="2000" dirty="0"/>
              <a:t>  class of the 3 schools concerned the results given below</a:t>
            </a:r>
            <a:br>
              <a:rPr lang="en-US" sz="2000" dirty="0">
                <a:solidFill>
                  <a:schemeClr val="bg2">
                    <a:lumMod val="50000"/>
                  </a:schemeClr>
                </a:solidFill>
              </a:rPr>
            </a:b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38400" y="3810000"/>
          <a:ext cx="4953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        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        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1047610"/>
          <a:ext cx="6934200" cy="2457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2178">
                <a:tc>
                  <a:txBody>
                    <a:bodyPr/>
                    <a:lstStyle/>
                    <a:p>
                      <a:r>
                        <a:rPr lang="en-US" dirty="0"/>
                        <a:t>Sources of variation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</a:t>
                      </a:r>
                      <a:r>
                        <a:rPr lang="en-US" baseline="0" dirty="0"/>
                        <a:t> of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Degree of freedom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 Squares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Calculated</a:t>
                      </a:r>
                    </a:p>
                    <a:p>
                      <a:r>
                        <a:rPr lang="en-US" dirty="0"/>
                        <a:t>       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3112">
                <a:tc>
                  <a:txBody>
                    <a:bodyPr/>
                    <a:lstStyle/>
                    <a:p>
                      <a:r>
                        <a:rPr lang="en-US" dirty="0"/>
                        <a:t>Between the 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kumimoji="0" lang="el-GR" b="0" i="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b="0" i="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=c-1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MSC=SSC/</a:t>
                      </a:r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kumimoji="0" lang="el-GR" b="0" i="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</a:p>
                    <a:p>
                      <a:r>
                        <a:rPr lang="en-US" dirty="0"/>
                        <a:t>   MSC</a:t>
                      </a:r>
                    </a:p>
                    <a:p>
                      <a:r>
                        <a:rPr lang="en-US" dirty="0"/>
                        <a:t>------- </a:t>
                      </a:r>
                    </a:p>
                    <a:p>
                      <a:r>
                        <a:rPr lang="en-US" dirty="0"/>
                        <a:t>   MSE  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3112">
                <a:tc>
                  <a:txBody>
                    <a:bodyPr/>
                    <a:lstStyle/>
                    <a:p>
                      <a:r>
                        <a:rPr lang="en-US" dirty="0"/>
                        <a:t>With in the sample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kumimoji="0" lang="en-US" b="0" i="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2=n-c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MSE=SSE/</a:t>
                      </a:r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kumimoji="0" lang="en-US" b="0" i="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>
            <a:off x="838200" y="4267200"/>
            <a:ext cx="11430000" cy="1371600"/>
          </a:xfrm>
        </p:spPr>
        <p:txBody>
          <a:bodyPr>
            <a:normAutofit fontScale="90000"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H</a:t>
            </a:r>
            <a:r>
              <a:rPr lang="en-US" sz="2000" b="0" baseline="-25000" dirty="0">
                <a:solidFill>
                  <a:schemeClr val="tx1"/>
                </a:solidFill>
              </a:rPr>
              <a:t>0</a:t>
            </a:r>
            <a:r>
              <a:rPr lang="en-US" sz="2000" b="0" dirty="0">
                <a:solidFill>
                  <a:schemeClr val="tx1"/>
                </a:solidFill>
              </a:rPr>
              <a:t> : There is no significant difference between the means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       of all groups</a:t>
            </a:r>
            <a:br>
              <a:rPr lang="en-US" sz="2000" b="0" baseline="-25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                 Null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Hypothesis is </a:t>
            </a:r>
            <a:r>
              <a:rPr lang="en-US" sz="2000" dirty="0" err="1">
                <a:solidFill>
                  <a:schemeClr val="tx1"/>
                </a:solidFill>
              </a:rPr>
              <a:t>x̄</a:t>
            </a:r>
            <a:r>
              <a:rPr lang="en-US" sz="1600" dirty="0" err="1">
                <a:solidFill>
                  <a:schemeClr val="tx1"/>
                </a:solidFill>
              </a:rPr>
              <a:t>A</a:t>
            </a:r>
            <a:r>
              <a:rPr lang="en-US" sz="1600" dirty="0">
                <a:solidFill>
                  <a:schemeClr val="tx1"/>
                </a:solidFill>
              </a:rPr>
              <a:t>=</a:t>
            </a:r>
            <a:r>
              <a:rPr lang="en-US" sz="2000" dirty="0" err="1">
                <a:solidFill>
                  <a:schemeClr val="tx1"/>
                </a:solidFill>
              </a:rPr>
              <a:t>x̄</a:t>
            </a:r>
            <a:r>
              <a:rPr lang="en-US" sz="1600" dirty="0" err="1">
                <a:solidFill>
                  <a:schemeClr val="tx1"/>
                </a:solidFill>
              </a:rPr>
              <a:t>B</a:t>
            </a:r>
            <a:r>
              <a:rPr lang="en-US" sz="1600" dirty="0">
                <a:solidFill>
                  <a:schemeClr val="tx1"/>
                </a:solidFill>
              </a:rPr>
              <a:t>=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x̄</a:t>
            </a:r>
            <a:r>
              <a:rPr lang="en-US" sz="1600" dirty="0" err="1">
                <a:solidFill>
                  <a:schemeClr val="tx1"/>
                </a:solidFill>
              </a:rPr>
              <a:t>C</a:t>
            </a:r>
            <a:r>
              <a:rPr lang="en-US" sz="1600" dirty="0">
                <a:solidFill>
                  <a:schemeClr val="tx1"/>
                </a:solidFill>
              </a:rPr>
              <a:t>  (All group are same)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H</a:t>
            </a:r>
            <a:r>
              <a:rPr lang="en-US" sz="2000" b="0" baseline="-25000" dirty="0">
                <a:solidFill>
                  <a:schemeClr val="tx1"/>
                </a:solidFill>
              </a:rPr>
              <a:t>a</a:t>
            </a:r>
            <a:r>
              <a:rPr lang="en-US" sz="2000" b="0" dirty="0">
                <a:solidFill>
                  <a:schemeClr val="tx1"/>
                </a:solidFill>
              </a:rPr>
              <a:t> : There are at  least two group means that are statistically 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       significantly different from each other.</a:t>
            </a:r>
            <a:br>
              <a:rPr lang="en-US" sz="1600" dirty="0">
                <a:solidFill>
                  <a:schemeClr val="tx1"/>
                </a:solidFill>
              </a:rPr>
            </a:b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                  </a:t>
            </a:r>
            <a:r>
              <a:rPr lang="en-US" sz="2000" dirty="0">
                <a:solidFill>
                  <a:schemeClr val="tx1"/>
                </a:solidFill>
              </a:rPr>
              <a:t>Alternative Hypothesis is </a:t>
            </a:r>
            <a:r>
              <a:rPr lang="en-US" sz="2000" dirty="0" err="1">
                <a:solidFill>
                  <a:schemeClr val="tx1"/>
                </a:solidFill>
              </a:rPr>
              <a:t>x̄</a:t>
            </a:r>
            <a:r>
              <a:rPr lang="en-US" sz="1600" dirty="0" err="1">
                <a:solidFill>
                  <a:schemeClr val="tx1"/>
                </a:solidFill>
              </a:rPr>
              <a:t>A≠</a:t>
            </a:r>
            <a:r>
              <a:rPr lang="en-US" sz="2000" dirty="0" err="1">
                <a:solidFill>
                  <a:schemeClr val="tx1"/>
                </a:solidFill>
              </a:rPr>
              <a:t>x̄</a:t>
            </a:r>
            <a:r>
              <a:rPr lang="en-US" sz="1600" dirty="0" err="1">
                <a:solidFill>
                  <a:schemeClr val="tx1"/>
                </a:solidFill>
              </a:rPr>
              <a:t>B≠</a:t>
            </a:r>
            <a:r>
              <a:rPr lang="en-US" sz="2000" dirty="0" err="1">
                <a:solidFill>
                  <a:schemeClr val="tx1"/>
                </a:solidFill>
              </a:rPr>
              <a:t>x̄</a:t>
            </a:r>
            <a:r>
              <a:rPr lang="en-US" sz="1600" dirty="0" err="1">
                <a:solidFill>
                  <a:schemeClr val="tx1"/>
                </a:solidFill>
              </a:rPr>
              <a:t>C</a:t>
            </a:r>
            <a:r>
              <a:rPr lang="en-US" sz="1600" dirty="0">
                <a:solidFill>
                  <a:schemeClr val="tx1"/>
                </a:solidFill>
              </a:rPr>
              <a:t>  ( All groups are not same )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5783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381001"/>
            <a:ext cx="64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Solution</a:t>
            </a:r>
            <a:br>
              <a:rPr lang="en-US" sz="1400" dirty="0">
                <a:solidFill>
                  <a:schemeClr val="bg2">
                    <a:lumMod val="50000"/>
                  </a:schemeClr>
                </a:solidFill>
              </a:rPr>
            </a:b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0913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624839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1800" dirty="0"/>
              <a:t>                                                                                                                                                                               </a:t>
            </a: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        </a:t>
            </a:r>
          </a:p>
          <a:p>
            <a:pPr>
              <a:buNone/>
            </a:pPr>
            <a:r>
              <a:rPr lang="en-US" sz="2800" dirty="0"/>
              <a:t>                                           </a:t>
            </a:r>
            <a:r>
              <a:rPr lang="en-US" sz="4200" dirty="0" err="1"/>
              <a:t>x̄</a:t>
            </a:r>
            <a:r>
              <a:rPr lang="en-US" sz="3400" dirty="0" err="1"/>
              <a:t>A</a:t>
            </a:r>
            <a:r>
              <a:rPr lang="en-US" sz="3400" dirty="0"/>
              <a:t>=50/5 = 10̄</a:t>
            </a:r>
          </a:p>
          <a:p>
            <a:pPr>
              <a:buNone/>
            </a:pPr>
            <a:r>
              <a:rPr lang="en-US" sz="4200" dirty="0"/>
              <a:t>                            </a:t>
            </a:r>
            <a:r>
              <a:rPr lang="en-US" sz="4200" dirty="0" err="1"/>
              <a:t>x̄</a:t>
            </a:r>
            <a:r>
              <a:rPr lang="en-US" sz="3400" dirty="0" err="1"/>
              <a:t>B</a:t>
            </a:r>
            <a:r>
              <a:rPr lang="en-US" sz="3400" dirty="0"/>
              <a:t>=55/5= 11</a:t>
            </a:r>
          </a:p>
          <a:p>
            <a:pPr>
              <a:buNone/>
            </a:pPr>
            <a:r>
              <a:rPr lang="en-US" sz="4200" dirty="0"/>
              <a:t>                            </a:t>
            </a:r>
            <a:r>
              <a:rPr lang="en-US" sz="4200" dirty="0" err="1"/>
              <a:t>x̄</a:t>
            </a:r>
            <a:r>
              <a:rPr lang="en-US" sz="3400" dirty="0" err="1"/>
              <a:t>C</a:t>
            </a:r>
            <a:r>
              <a:rPr lang="en-US" sz="3400" dirty="0"/>
              <a:t>=60/5 =12</a:t>
            </a:r>
          </a:p>
          <a:p>
            <a:pPr>
              <a:buNone/>
            </a:pPr>
            <a:endParaRPr lang="en-US" sz="2500" dirty="0"/>
          </a:p>
          <a:p>
            <a:pPr>
              <a:buNone/>
            </a:pPr>
            <a:r>
              <a:rPr lang="en-US" sz="1800" dirty="0"/>
              <a:t>                                                           </a:t>
            </a:r>
            <a:r>
              <a:rPr lang="en-US" sz="2800" dirty="0"/>
              <a:t> </a:t>
            </a:r>
          </a:p>
          <a:p>
            <a:pPr>
              <a:buNone/>
            </a:pPr>
            <a:r>
              <a:rPr lang="en-US" sz="2800" dirty="0"/>
              <a:t>                                            </a:t>
            </a:r>
            <a:r>
              <a:rPr lang="en-US" sz="3600" dirty="0"/>
              <a:t>Total mean  = </a:t>
            </a:r>
            <a:r>
              <a:rPr lang="en-US" sz="3600" dirty="0" err="1"/>
              <a:t>x̄</a:t>
            </a:r>
            <a:r>
              <a:rPr lang="en-US" sz="2500" dirty="0" err="1"/>
              <a:t>A+</a:t>
            </a:r>
            <a:r>
              <a:rPr lang="en-US" sz="3600" dirty="0" err="1"/>
              <a:t>x̄</a:t>
            </a:r>
            <a:r>
              <a:rPr lang="en-US" sz="2500" dirty="0" err="1"/>
              <a:t>B+</a:t>
            </a:r>
            <a:r>
              <a:rPr lang="en-US" sz="3600" dirty="0" err="1"/>
              <a:t>x̄</a:t>
            </a:r>
            <a:r>
              <a:rPr lang="en-US" sz="2500" dirty="0" err="1"/>
              <a:t>C</a:t>
            </a:r>
            <a:r>
              <a:rPr lang="en-US" sz="2500" dirty="0"/>
              <a:t> /3 </a:t>
            </a:r>
          </a:p>
          <a:p>
            <a:pPr>
              <a:buNone/>
            </a:pPr>
            <a:r>
              <a:rPr lang="en-US" sz="2500" dirty="0"/>
              <a:t>                                                                            </a:t>
            </a:r>
            <a:r>
              <a:rPr lang="en-US" sz="3600" dirty="0"/>
              <a:t>= 10+11+12/3</a:t>
            </a:r>
          </a:p>
          <a:p>
            <a:pPr>
              <a:buNone/>
            </a:pPr>
            <a:r>
              <a:rPr lang="en-US" sz="3600" dirty="0"/>
              <a:t>                                                    = 33/3 </a:t>
            </a:r>
          </a:p>
          <a:p>
            <a:pPr>
              <a:buNone/>
            </a:pPr>
            <a:r>
              <a:rPr lang="en-US" sz="3600" dirty="0"/>
              <a:t>                                                    = 11</a:t>
            </a:r>
            <a:endParaRPr lang="en-US" sz="2500" dirty="0"/>
          </a:p>
          <a:p>
            <a:pPr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2800" dirty="0"/>
          </a:p>
          <a:p>
            <a:pPr>
              <a:buNone/>
            </a:pPr>
            <a:r>
              <a:rPr lang="en-US" sz="1800" dirty="0"/>
              <a:t>          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04800"/>
          <a:ext cx="6096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algn="just"/>
                      <a:r>
                        <a:rPr lang="en-US" baseline="0" dirty="0"/>
                        <a:t>          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/>
                        <a:t>          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/>
                        <a:t>           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/>
                        <a:t>           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/>
                        <a:t>           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 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     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871</TotalTime>
  <Words>1069</Words>
  <Application>Microsoft Office PowerPoint</Application>
  <PresentationFormat>On-screen Show (4:3)</PresentationFormat>
  <Paragraphs>254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Lucida Sans Unicode</vt:lpstr>
      <vt:lpstr>Verdana</vt:lpstr>
      <vt:lpstr>Wingdings</vt:lpstr>
      <vt:lpstr>Wingdings 2</vt:lpstr>
      <vt:lpstr>Wingdings 3</vt:lpstr>
      <vt:lpstr>Concourse</vt:lpstr>
      <vt:lpstr>ANOVA</vt:lpstr>
      <vt:lpstr>     CONTENT</vt:lpstr>
      <vt:lpstr>   Definition</vt:lpstr>
      <vt:lpstr>Assumptions</vt:lpstr>
      <vt:lpstr>Types</vt:lpstr>
      <vt:lpstr>Two way anova(full directional)</vt:lpstr>
      <vt:lpstr>Example</vt:lpstr>
      <vt:lpstr>H0 : There is no significant difference between the means        of all groups                  Null Hypothesis is x̄A=x̄B= x̄C  (All group are same)  Ha : There are at  least two group means that are statistically         significantly different from each other.                    Alternative Hypothesis is x̄A≠x̄B≠x̄C  ( All groups are not same ) </vt:lpstr>
      <vt:lpstr>PowerPoint Presentation</vt:lpstr>
      <vt:lpstr>Calculation of SSC</vt:lpstr>
      <vt:lpstr>Calculation of SSE</vt:lpstr>
      <vt:lpstr>PowerPoint Presentation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</dc:title>
  <dc:creator>hp</dc:creator>
  <cp:lastModifiedBy>OWNER</cp:lastModifiedBy>
  <cp:revision>131</cp:revision>
  <dcterms:created xsi:type="dcterms:W3CDTF">2024-04-10T10:59:43Z</dcterms:created>
  <dcterms:modified xsi:type="dcterms:W3CDTF">2025-01-20T16:32:51Z</dcterms:modified>
</cp:coreProperties>
</file>