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8D4704A2-EB32-4796-A5FA-050187A7D5B5}" type="datetimeFigureOut">
              <a:rPr lang="en-US" smtClean="0"/>
              <a:pPr/>
              <a:t>10/2/2023</a:t>
            </a:fld>
            <a:endParaRPr lang="en-IN"/>
          </a:p>
        </p:txBody>
      </p:sp>
      <p:sp>
        <p:nvSpPr>
          <p:cNvPr id="16" name="Slide Number Placeholder 15"/>
          <p:cNvSpPr>
            <a:spLocks noGrp="1"/>
          </p:cNvSpPr>
          <p:nvPr>
            <p:ph type="sldNum" sz="quarter" idx="11"/>
          </p:nvPr>
        </p:nvSpPr>
        <p:spPr/>
        <p:txBody>
          <a:bodyPr/>
          <a:lstStyle/>
          <a:p>
            <a:fld id="{26FFDCF4-5199-4161-8600-A3F45F139557}" type="slidenum">
              <a:rPr lang="en-IN" smtClean="0"/>
              <a:pPr/>
              <a:t>‹#›</a:t>
            </a:fld>
            <a:endParaRPr lang="en-IN"/>
          </a:p>
        </p:txBody>
      </p:sp>
      <p:sp>
        <p:nvSpPr>
          <p:cNvPr id="17" name="Footer Placeholder 16"/>
          <p:cNvSpPr>
            <a:spLocks noGrp="1"/>
          </p:cNvSpPr>
          <p:nvPr>
            <p:ph type="ftr" sz="quarter" idx="12"/>
          </p:nvPr>
        </p:nvSpPr>
        <p:spPr/>
        <p:txBody>
          <a:bodyPr/>
          <a:lstStyle/>
          <a:p>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4704A2-EB32-4796-A5FA-050187A7D5B5}"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FFDCF4-5199-4161-8600-A3F45F13955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4704A2-EB32-4796-A5FA-050187A7D5B5}"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FFDCF4-5199-4161-8600-A3F45F13955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8D4704A2-EB32-4796-A5FA-050187A7D5B5}" type="datetimeFigureOut">
              <a:rPr lang="en-US" smtClean="0"/>
              <a:pPr/>
              <a:t>10/2/2023</a:t>
            </a:fld>
            <a:endParaRPr lang="en-IN"/>
          </a:p>
        </p:txBody>
      </p:sp>
      <p:sp>
        <p:nvSpPr>
          <p:cNvPr id="15" name="Slide Number Placeholder 14"/>
          <p:cNvSpPr>
            <a:spLocks noGrp="1"/>
          </p:cNvSpPr>
          <p:nvPr>
            <p:ph type="sldNum" sz="quarter" idx="15"/>
          </p:nvPr>
        </p:nvSpPr>
        <p:spPr/>
        <p:txBody>
          <a:bodyPr/>
          <a:lstStyle>
            <a:lvl1pPr algn="ctr">
              <a:defRPr/>
            </a:lvl1pPr>
          </a:lstStyle>
          <a:p>
            <a:fld id="{26FFDCF4-5199-4161-8600-A3F45F139557}" type="slidenum">
              <a:rPr lang="en-IN" smtClean="0"/>
              <a:pPr/>
              <a:t>‹#›</a:t>
            </a:fld>
            <a:endParaRPr lang="en-IN"/>
          </a:p>
        </p:txBody>
      </p:sp>
      <p:sp>
        <p:nvSpPr>
          <p:cNvPr id="16" name="Footer Placeholder 15"/>
          <p:cNvSpPr>
            <a:spLocks noGrp="1"/>
          </p:cNvSpPr>
          <p:nvPr>
            <p:ph type="ftr" sz="quarter" idx="16"/>
          </p:nvPr>
        </p:nvSpPr>
        <p:spPr/>
        <p:txBody>
          <a:bodyPr/>
          <a:lstStyle/>
          <a:p>
            <a:endParaRPr lang="en-IN"/>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D4704A2-EB32-4796-A5FA-050187A7D5B5}"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FFDCF4-5199-4161-8600-A3F45F139557}" type="slidenum">
              <a:rPr lang="en-IN" smtClean="0"/>
              <a:pPr/>
              <a:t>‹#›</a:t>
            </a:fld>
            <a:endParaRPr lang="en-IN"/>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D4704A2-EB32-4796-A5FA-050187A7D5B5}" type="datetimeFigureOut">
              <a:rPr lang="en-US" smtClean="0"/>
              <a:pPr/>
              <a:t>10/2/2023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6FFDCF4-5199-4161-8600-A3F45F139557}" type="slidenum">
              <a:rPr lang="en-IN" smtClean="0"/>
              <a:pPr/>
              <a:t>‹#›</a:t>
            </a:fld>
            <a:endParaRPr lang="en-IN"/>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26FFDCF4-5199-4161-8600-A3F45F139557}" type="slidenum">
              <a:rPr lang="en-IN" smtClean="0"/>
              <a:pPr/>
              <a:t>‹#›</a:t>
            </a:fld>
            <a:endParaRPr lang="en-IN"/>
          </a:p>
        </p:txBody>
      </p:sp>
      <p:sp>
        <p:nvSpPr>
          <p:cNvPr id="8" name="Footer Placeholder 7"/>
          <p:cNvSpPr>
            <a:spLocks noGrp="1"/>
          </p:cNvSpPr>
          <p:nvPr>
            <p:ph type="ftr" sz="quarter" idx="11"/>
          </p:nvPr>
        </p:nvSpPr>
        <p:spPr/>
        <p:txBody>
          <a:bodyPr/>
          <a:lstStyle/>
          <a:p>
            <a:endParaRPr lang="en-IN"/>
          </a:p>
        </p:txBody>
      </p:sp>
      <p:sp>
        <p:nvSpPr>
          <p:cNvPr id="7" name="Date Placeholder 6"/>
          <p:cNvSpPr>
            <a:spLocks noGrp="1"/>
          </p:cNvSpPr>
          <p:nvPr>
            <p:ph type="dt" sz="half" idx="10"/>
          </p:nvPr>
        </p:nvSpPr>
        <p:spPr/>
        <p:txBody>
          <a:bodyPr/>
          <a:lstStyle/>
          <a:p>
            <a:fld id="{8D4704A2-EB32-4796-A5FA-050187A7D5B5}" type="datetimeFigureOut">
              <a:rPr lang="en-US" smtClean="0"/>
              <a:pPr/>
              <a:t>10/2/2023</a:t>
            </a:fld>
            <a:endParaRPr lang="en-IN"/>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D4704A2-EB32-4796-A5FA-050187A7D5B5}" type="datetimeFigureOut">
              <a:rPr lang="en-US" smtClean="0"/>
              <a:pPr/>
              <a:t>10/2/2023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6FFDCF4-5199-4161-8600-A3F45F139557}" type="slidenum">
              <a:rPr lang="en-IN" smtClean="0"/>
              <a:pPr/>
              <a:t>‹#›</a:t>
            </a:fld>
            <a:endParaRPr lang="en-IN"/>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704A2-EB32-4796-A5FA-050187A7D5B5}" type="datetimeFigureOut">
              <a:rPr lang="en-US" smtClean="0"/>
              <a:pPr/>
              <a:t>10/2/2023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6FFDCF4-5199-4161-8600-A3F45F13955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8D4704A2-EB32-4796-A5FA-050187A7D5B5}" type="datetimeFigureOut">
              <a:rPr lang="en-US" smtClean="0"/>
              <a:pPr/>
              <a:t>10/2/2023</a:t>
            </a:fld>
            <a:endParaRPr lang="en-IN"/>
          </a:p>
        </p:txBody>
      </p:sp>
      <p:sp>
        <p:nvSpPr>
          <p:cNvPr id="9" name="Slide Number Placeholder 8"/>
          <p:cNvSpPr>
            <a:spLocks noGrp="1"/>
          </p:cNvSpPr>
          <p:nvPr>
            <p:ph type="sldNum" sz="quarter" idx="15"/>
          </p:nvPr>
        </p:nvSpPr>
        <p:spPr/>
        <p:txBody>
          <a:bodyPr/>
          <a:lstStyle/>
          <a:p>
            <a:fld id="{26FFDCF4-5199-4161-8600-A3F45F139557}" type="slidenum">
              <a:rPr lang="en-IN" smtClean="0"/>
              <a:pPr/>
              <a:t>‹#›</a:t>
            </a:fld>
            <a:endParaRPr lang="en-IN"/>
          </a:p>
        </p:txBody>
      </p:sp>
      <p:sp>
        <p:nvSpPr>
          <p:cNvPr id="10" name="Footer Placeholder 9"/>
          <p:cNvSpPr>
            <a:spLocks noGrp="1"/>
          </p:cNvSpPr>
          <p:nvPr>
            <p:ph type="ftr" sz="quarter" idx="16"/>
          </p:nvPr>
        </p:nvSpPr>
        <p:spPr/>
        <p:txBody>
          <a:bodyPr/>
          <a:lstStyle/>
          <a:p>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8D4704A2-EB32-4796-A5FA-050187A7D5B5}" type="datetimeFigureOut">
              <a:rPr lang="en-US" smtClean="0"/>
              <a:pPr/>
              <a:t>10/2/2023</a:t>
            </a:fld>
            <a:endParaRPr lang="en-IN"/>
          </a:p>
        </p:txBody>
      </p:sp>
      <p:sp>
        <p:nvSpPr>
          <p:cNvPr id="9" name="Slide Number Placeholder 8"/>
          <p:cNvSpPr>
            <a:spLocks noGrp="1"/>
          </p:cNvSpPr>
          <p:nvPr>
            <p:ph type="sldNum" sz="quarter" idx="11"/>
          </p:nvPr>
        </p:nvSpPr>
        <p:spPr/>
        <p:txBody>
          <a:bodyPr/>
          <a:lstStyle/>
          <a:p>
            <a:fld id="{26FFDCF4-5199-4161-8600-A3F45F139557}" type="slidenum">
              <a:rPr lang="en-IN" smtClean="0"/>
              <a:pPr/>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D4704A2-EB32-4796-A5FA-050187A7D5B5}" type="datetimeFigureOut">
              <a:rPr lang="en-US" smtClean="0"/>
              <a:pPr/>
              <a:t>10/2/2023</a:t>
            </a:fld>
            <a:endParaRPr lang="en-IN"/>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IN"/>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6FFDCF4-5199-4161-8600-A3F45F139557}" type="slidenum">
              <a:rPr lang="en-IN" smtClean="0"/>
              <a:pPr/>
              <a:t>‹#›</a:t>
            </a:fld>
            <a:endParaRPr lang="en-IN"/>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1538" y="214290"/>
            <a:ext cx="6929486" cy="2554545"/>
          </a:xfrm>
          <a:prstGeom prst="rect">
            <a:avLst/>
          </a:prstGeom>
          <a:noFill/>
        </p:spPr>
        <p:txBody>
          <a:bodyPr wrap="square" rtlCol="0">
            <a:spAutoFit/>
          </a:bodyPr>
          <a:lstStyle/>
          <a:p>
            <a:r>
              <a:rPr lang="en-US" sz="6000" dirty="0" err="1" smtClean="0">
                <a:latin typeface="Times New Roman" pitchFamily="18" charset="0"/>
                <a:cs typeface="Times New Roman" pitchFamily="18" charset="0"/>
              </a:rPr>
              <a:t>Abhijnanasakuntalam</a:t>
            </a:r>
            <a:endParaRPr lang="en-US" sz="6000" dirty="0" smtClean="0">
              <a:latin typeface="Times New Roman" pitchFamily="18" charset="0"/>
              <a:cs typeface="Times New Roman" pitchFamily="18" charset="0"/>
            </a:endParaRPr>
          </a:p>
          <a:p>
            <a:pPr algn="ctr"/>
            <a:endParaRPr lang="en-US" sz="4000" dirty="0" smtClean="0">
              <a:latin typeface="Times New Roman" pitchFamily="18" charset="0"/>
              <a:cs typeface="Times New Roman" pitchFamily="18" charset="0"/>
            </a:endParaRPr>
          </a:p>
          <a:p>
            <a:pPr algn="ctr"/>
            <a:r>
              <a:rPr lang="en-US" sz="4000" dirty="0" err="1" smtClean="0">
                <a:latin typeface="Times New Roman" pitchFamily="18" charset="0"/>
                <a:cs typeface="Times New Roman" pitchFamily="18" charset="0"/>
              </a:rPr>
              <a:t>Kalidasa</a:t>
            </a:r>
            <a:r>
              <a:rPr lang="en-US" sz="6000" dirty="0" smtClean="0">
                <a:latin typeface="Times New Roman" pitchFamily="18" charset="0"/>
                <a:cs typeface="Times New Roman" pitchFamily="18" charset="0"/>
              </a:rPr>
              <a:t> </a:t>
            </a:r>
            <a:endParaRPr lang="en-IN" sz="6000" dirty="0">
              <a:latin typeface="Times New Roman" pitchFamily="18" charset="0"/>
              <a:cs typeface="Times New Roman" pitchFamily="18" charset="0"/>
            </a:endParaRPr>
          </a:p>
        </p:txBody>
      </p:sp>
      <p:sp>
        <p:nvSpPr>
          <p:cNvPr id="5" name="TextBox 4"/>
          <p:cNvSpPr txBox="1"/>
          <p:nvPr/>
        </p:nvSpPr>
        <p:spPr>
          <a:xfrm>
            <a:off x="285720" y="4643446"/>
            <a:ext cx="2500330" cy="400110"/>
          </a:xfrm>
          <a:prstGeom prst="rect">
            <a:avLst/>
          </a:prstGeom>
          <a:noFill/>
        </p:spPr>
        <p:txBody>
          <a:bodyPr wrap="square" rtlCol="0">
            <a:spAutoFit/>
          </a:bodyPr>
          <a:lstStyle/>
          <a:p>
            <a:r>
              <a:rPr lang="en-US" sz="2000" dirty="0" smtClean="0">
                <a:latin typeface="Times New Roman" pitchFamily="18" charset="0"/>
                <a:cs typeface="Times New Roman" pitchFamily="18" charset="0"/>
              </a:rPr>
              <a:t>Presented by:</a:t>
            </a:r>
            <a:endParaRPr lang="en-IN" sz="2000" dirty="0">
              <a:latin typeface="Times New Roman" pitchFamily="18" charset="0"/>
              <a:cs typeface="Times New Roman" pitchFamily="18" charset="0"/>
            </a:endParaRPr>
          </a:p>
        </p:txBody>
      </p:sp>
      <p:sp>
        <p:nvSpPr>
          <p:cNvPr id="7" name="TextBox 6"/>
          <p:cNvSpPr txBox="1"/>
          <p:nvPr/>
        </p:nvSpPr>
        <p:spPr>
          <a:xfrm>
            <a:off x="285720" y="4929198"/>
            <a:ext cx="3357586" cy="1323439"/>
          </a:xfrm>
          <a:prstGeom prst="rect">
            <a:avLst/>
          </a:prstGeom>
          <a:noFill/>
        </p:spPr>
        <p:txBody>
          <a:bodyPr wrap="square" rtlCol="0">
            <a:spAutoFit/>
          </a:bodyPr>
          <a:lstStyle/>
          <a:p>
            <a:r>
              <a:rPr lang="en-US" sz="2000" dirty="0" smtClean="0">
                <a:latin typeface="Times New Roman" pitchFamily="18" charset="0"/>
                <a:cs typeface="Times New Roman" pitchFamily="18" charset="0"/>
              </a:rPr>
              <a:t>Jaspal Kaur Matharu</a:t>
            </a:r>
          </a:p>
          <a:p>
            <a:r>
              <a:rPr lang="en-US" sz="2000" dirty="0" smtClean="0">
                <a:latin typeface="Times New Roman" pitchFamily="18" charset="0"/>
                <a:cs typeface="Times New Roman" pitchFamily="18" charset="0"/>
              </a:rPr>
              <a:t>Guest Faculty</a:t>
            </a:r>
          </a:p>
          <a:p>
            <a:r>
              <a:rPr lang="en-US" sz="2000" dirty="0" smtClean="0">
                <a:latin typeface="Times New Roman" pitchFamily="18" charset="0"/>
                <a:cs typeface="Times New Roman" pitchFamily="18" charset="0"/>
              </a:rPr>
              <a:t>Department of English</a:t>
            </a:r>
          </a:p>
          <a:p>
            <a:r>
              <a:rPr lang="en-US" sz="2000" dirty="0" smtClean="0">
                <a:latin typeface="Times New Roman" pitchFamily="18" charset="0"/>
                <a:cs typeface="Times New Roman" pitchFamily="18" charset="0"/>
              </a:rPr>
              <a:t>Gangadhar Meher University</a:t>
            </a:r>
            <a:endParaRPr lang="en-IN" sz="2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57422" y="0"/>
            <a:ext cx="4286280" cy="830997"/>
          </a:xfrm>
          <a:prstGeom prst="rect">
            <a:avLst/>
          </a:prstGeom>
          <a:noFill/>
        </p:spPr>
        <p:txBody>
          <a:bodyPr wrap="square" rtlCol="0">
            <a:spAutoFit/>
          </a:bodyPr>
          <a:lstStyle/>
          <a:p>
            <a:pPr algn="ctr"/>
            <a:r>
              <a:rPr lang="en-US" sz="4000" dirty="0" err="1">
                <a:latin typeface="Times New Roman" pitchFamily="18" charset="0"/>
                <a:cs typeface="Times New Roman" pitchFamily="18" charset="0"/>
              </a:rPr>
              <a:t>K</a:t>
            </a:r>
            <a:r>
              <a:rPr lang="en-US" sz="4000" dirty="0" err="1" smtClean="0">
                <a:latin typeface="Times New Roman" pitchFamily="18" charset="0"/>
                <a:cs typeface="Times New Roman" pitchFamily="18" charset="0"/>
              </a:rPr>
              <a:t>alidasa</a:t>
            </a:r>
            <a:r>
              <a:rPr lang="en-US" sz="4800" dirty="0" smtClean="0">
                <a:latin typeface="Times New Roman" pitchFamily="18" charset="0"/>
                <a:cs typeface="Times New Roman" pitchFamily="18" charset="0"/>
              </a:rPr>
              <a:t> </a:t>
            </a:r>
            <a:endParaRPr lang="en-IN" sz="4800" dirty="0">
              <a:latin typeface="Times New Roman" pitchFamily="18" charset="0"/>
              <a:cs typeface="Times New Roman" pitchFamily="18" charset="0"/>
            </a:endParaRPr>
          </a:p>
        </p:txBody>
      </p:sp>
      <p:pic>
        <p:nvPicPr>
          <p:cNvPr id="3" name="Picture 2" descr="image-for-review-of-kalidasa-256x391.jpg"/>
          <p:cNvPicPr>
            <a:picLocks noChangeAspect="1"/>
          </p:cNvPicPr>
          <p:nvPr/>
        </p:nvPicPr>
        <p:blipFill>
          <a:blip r:embed="rId2"/>
          <a:stretch>
            <a:fillRect/>
          </a:stretch>
        </p:blipFill>
        <p:spPr>
          <a:xfrm>
            <a:off x="3643306" y="785794"/>
            <a:ext cx="1714512" cy="2786082"/>
          </a:xfrm>
          <a:prstGeom prst="rect">
            <a:avLst/>
          </a:prstGeom>
        </p:spPr>
      </p:pic>
      <p:sp>
        <p:nvSpPr>
          <p:cNvPr id="4" name="TextBox 3"/>
          <p:cNvSpPr txBox="1"/>
          <p:nvPr/>
        </p:nvSpPr>
        <p:spPr>
          <a:xfrm>
            <a:off x="214282" y="3571876"/>
            <a:ext cx="8715436" cy="3139321"/>
          </a:xfrm>
          <a:prstGeom prst="rect">
            <a:avLst/>
          </a:prstGeom>
          <a:noFill/>
        </p:spPr>
        <p:txBody>
          <a:bodyPr wrap="square" rtlCol="0">
            <a:spAutoFit/>
          </a:bodyPr>
          <a:lstStyle/>
          <a:p>
            <a:r>
              <a:rPr lang="en-IN" b="1" dirty="0" err="1">
                <a:latin typeface="Times New Roman" pitchFamily="18" charset="0"/>
                <a:cs typeface="Times New Roman" pitchFamily="18" charset="0"/>
              </a:rPr>
              <a:t>Kalidasa</a:t>
            </a:r>
            <a:r>
              <a:rPr lang="en-IN" dirty="0">
                <a:latin typeface="Times New Roman" pitchFamily="18" charset="0"/>
                <a:cs typeface="Times New Roman" pitchFamily="18" charset="0"/>
              </a:rPr>
              <a:t>, (flourished 5th century </a:t>
            </a:r>
            <a:r>
              <a:rPr lang="en-IN" cap="all" dirty="0">
                <a:latin typeface="Times New Roman" pitchFamily="18" charset="0"/>
                <a:cs typeface="Times New Roman" pitchFamily="18" charset="0"/>
              </a:rPr>
              <a:t>CE</a:t>
            </a:r>
            <a:r>
              <a:rPr lang="en-IN" dirty="0">
                <a:latin typeface="Times New Roman" pitchFamily="18" charset="0"/>
                <a:cs typeface="Times New Roman" pitchFamily="18" charset="0"/>
              </a:rPr>
              <a:t>, India), </a:t>
            </a:r>
            <a:r>
              <a:rPr lang="en-IN" u="sng" dirty="0">
                <a:latin typeface="Times New Roman" pitchFamily="18" charset="0"/>
                <a:cs typeface="Times New Roman" pitchFamily="18" charset="0"/>
              </a:rPr>
              <a:t>Sanskrit</a:t>
            </a:r>
            <a:r>
              <a:rPr lang="en-IN" dirty="0">
                <a:latin typeface="Times New Roman" pitchFamily="18" charset="0"/>
                <a:cs typeface="Times New Roman" pitchFamily="18" charset="0"/>
              </a:rPr>
              <a:t> poet and dramatist, probably the greatest Indian writer of any epoch. </a:t>
            </a:r>
            <a:endParaRPr lang="en-IN" dirty="0" smtClean="0">
              <a:latin typeface="Times New Roman" pitchFamily="18" charset="0"/>
              <a:cs typeface="Times New Roman" pitchFamily="18" charset="0"/>
            </a:endParaRPr>
          </a:p>
          <a:p>
            <a:pPr>
              <a:buFont typeface="Wingdings" pitchFamily="2" charset="2"/>
              <a:buChar char="Ø"/>
            </a:pPr>
            <a:r>
              <a:rPr lang="en-IN" dirty="0" smtClean="0">
                <a:latin typeface="Times New Roman" pitchFamily="18" charset="0"/>
                <a:cs typeface="Times New Roman" pitchFamily="18" charset="0"/>
              </a:rPr>
              <a:t>The </a:t>
            </a:r>
            <a:r>
              <a:rPr lang="en-IN" dirty="0">
                <a:latin typeface="Times New Roman" pitchFamily="18" charset="0"/>
                <a:cs typeface="Times New Roman" pitchFamily="18" charset="0"/>
              </a:rPr>
              <a:t>six works identified as genuine are the </a:t>
            </a:r>
            <a:r>
              <a:rPr lang="en-IN" dirty="0" smtClean="0">
                <a:latin typeface="Times New Roman" pitchFamily="18" charset="0"/>
                <a:cs typeface="Times New Roman" pitchFamily="18" charset="0"/>
              </a:rPr>
              <a:t>dramas</a:t>
            </a:r>
          </a:p>
          <a:p>
            <a:pPr>
              <a:buFont typeface="Arial" pitchFamily="34" charset="0"/>
              <a:buChar char="•"/>
            </a:pPr>
            <a:r>
              <a:rPr lang="en-IN" dirty="0">
                <a:latin typeface="Times New Roman" pitchFamily="18" charset="0"/>
                <a:cs typeface="Times New Roman" pitchFamily="18" charset="0"/>
              </a:rPr>
              <a:t> </a:t>
            </a:r>
            <a:r>
              <a:rPr lang="en-IN" i="1" dirty="0" err="1">
                <a:latin typeface="Times New Roman" pitchFamily="18" charset="0"/>
                <a:cs typeface="Times New Roman" pitchFamily="18" charset="0"/>
              </a:rPr>
              <a:t>Abhijnanashakuntala</a:t>
            </a:r>
            <a:r>
              <a:rPr lang="en-IN" dirty="0">
                <a:latin typeface="Times New Roman" pitchFamily="18" charset="0"/>
                <a:cs typeface="Times New Roman" pitchFamily="18" charset="0"/>
              </a:rPr>
              <a:t> (“The Recognition of </a:t>
            </a:r>
            <a:r>
              <a:rPr lang="en-IN" dirty="0" err="1">
                <a:latin typeface="Times New Roman" pitchFamily="18" charset="0"/>
                <a:cs typeface="Times New Roman" pitchFamily="18" charset="0"/>
              </a:rPr>
              <a:t>Shakuntala</a:t>
            </a:r>
            <a:r>
              <a:rPr lang="en-IN" dirty="0" smtClean="0">
                <a:latin typeface="Times New Roman" pitchFamily="18" charset="0"/>
                <a:cs typeface="Times New Roman" pitchFamily="18" charset="0"/>
              </a:rPr>
              <a:t>”)</a:t>
            </a:r>
          </a:p>
          <a:p>
            <a:pPr>
              <a:buFont typeface="Arial" pitchFamily="34" charset="0"/>
              <a:buChar char="•"/>
            </a:pPr>
            <a:r>
              <a:rPr lang="en-IN" dirty="0">
                <a:latin typeface="Times New Roman" pitchFamily="18" charset="0"/>
                <a:cs typeface="Times New Roman" pitchFamily="18" charset="0"/>
              </a:rPr>
              <a:t> </a:t>
            </a:r>
            <a:r>
              <a:rPr lang="en-IN" i="1" dirty="0" err="1">
                <a:latin typeface="Times New Roman" pitchFamily="18" charset="0"/>
                <a:cs typeface="Times New Roman" pitchFamily="18" charset="0"/>
              </a:rPr>
              <a:t>Vikramorvashi</a:t>
            </a:r>
            <a:r>
              <a:rPr lang="en-IN" dirty="0">
                <a:latin typeface="Times New Roman" pitchFamily="18" charset="0"/>
                <a:cs typeface="Times New Roman" pitchFamily="18" charset="0"/>
              </a:rPr>
              <a:t> (“</a:t>
            </a:r>
            <a:r>
              <a:rPr lang="en-IN" dirty="0" err="1">
                <a:latin typeface="Times New Roman" pitchFamily="18" charset="0"/>
                <a:cs typeface="Times New Roman" pitchFamily="18" charset="0"/>
              </a:rPr>
              <a:t>Urvashi</a:t>
            </a:r>
            <a:r>
              <a:rPr lang="en-IN" dirty="0">
                <a:latin typeface="Times New Roman" pitchFamily="18" charset="0"/>
                <a:cs typeface="Times New Roman" pitchFamily="18" charset="0"/>
              </a:rPr>
              <a:t> Won by Valour</a:t>
            </a:r>
            <a:r>
              <a:rPr lang="en-IN" dirty="0" smtClean="0">
                <a:latin typeface="Times New Roman" pitchFamily="18" charset="0"/>
                <a:cs typeface="Times New Roman" pitchFamily="18" charset="0"/>
              </a:rPr>
              <a:t>”)</a:t>
            </a:r>
          </a:p>
          <a:p>
            <a:pPr>
              <a:buFont typeface="Arial" pitchFamily="34" charset="0"/>
              <a:buChar char="•"/>
            </a:pPr>
            <a:r>
              <a:rPr lang="en-IN" dirty="0">
                <a:latin typeface="Times New Roman" pitchFamily="18" charset="0"/>
                <a:cs typeface="Times New Roman" pitchFamily="18" charset="0"/>
              </a:rPr>
              <a:t> </a:t>
            </a:r>
            <a:r>
              <a:rPr lang="en-IN" i="1" dirty="0" err="1">
                <a:latin typeface="Times New Roman" pitchFamily="18" charset="0"/>
                <a:cs typeface="Times New Roman" pitchFamily="18" charset="0"/>
              </a:rPr>
              <a:t>Malavikagnimitra</a:t>
            </a:r>
            <a:r>
              <a:rPr lang="en-IN" dirty="0">
                <a:latin typeface="Times New Roman" pitchFamily="18" charset="0"/>
                <a:cs typeface="Times New Roman" pitchFamily="18" charset="0"/>
              </a:rPr>
              <a:t> (“</a:t>
            </a:r>
            <a:r>
              <a:rPr lang="en-IN" dirty="0" err="1">
                <a:latin typeface="Times New Roman" pitchFamily="18" charset="0"/>
                <a:cs typeface="Times New Roman" pitchFamily="18" charset="0"/>
              </a:rPr>
              <a:t>Malavika</a:t>
            </a:r>
            <a:r>
              <a:rPr lang="en-IN" dirty="0">
                <a:latin typeface="Times New Roman" pitchFamily="18" charset="0"/>
                <a:cs typeface="Times New Roman" pitchFamily="18" charset="0"/>
              </a:rPr>
              <a:t> and </a:t>
            </a:r>
            <a:r>
              <a:rPr lang="en-IN" dirty="0" err="1">
                <a:latin typeface="Times New Roman" pitchFamily="18" charset="0"/>
                <a:cs typeface="Times New Roman" pitchFamily="18" charset="0"/>
              </a:rPr>
              <a:t>Agnimitra</a:t>
            </a:r>
            <a:r>
              <a:rPr lang="en-IN" dirty="0" smtClean="0">
                <a:latin typeface="Times New Roman" pitchFamily="18" charset="0"/>
                <a:cs typeface="Times New Roman" pitchFamily="18" charset="0"/>
              </a:rPr>
              <a:t>”)</a:t>
            </a:r>
          </a:p>
          <a:p>
            <a:pPr>
              <a:buFont typeface="Wingdings" pitchFamily="2" charset="2"/>
              <a:buChar char="Ø"/>
            </a:pPr>
            <a:r>
              <a:rPr lang="en-IN" dirty="0" smtClean="0">
                <a:latin typeface="Times New Roman" pitchFamily="18" charset="0"/>
                <a:cs typeface="Times New Roman" pitchFamily="18" charset="0"/>
              </a:rPr>
              <a:t> The Epic Poems</a:t>
            </a:r>
          </a:p>
          <a:p>
            <a:pPr>
              <a:buFont typeface="Arial" pitchFamily="34" charset="0"/>
              <a:buChar char="•"/>
            </a:pPr>
            <a:r>
              <a:rPr lang="en-IN" dirty="0">
                <a:latin typeface="Times New Roman" pitchFamily="18" charset="0"/>
                <a:cs typeface="Times New Roman" pitchFamily="18" charset="0"/>
              </a:rPr>
              <a:t> </a:t>
            </a:r>
            <a:r>
              <a:rPr lang="en-IN" i="1" dirty="0" err="1">
                <a:latin typeface="Times New Roman" pitchFamily="18" charset="0"/>
                <a:cs typeface="Times New Roman" pitchFamily="18" charset="0"/>
              </a:rPr>
              <a:t>Raghuvamsha</a:t>
            </a:r>
            <a:r>
              <a:rPr lang="en-IN" dirty="0">
                <a:latin typeface="Times New Roman" pitchFamily="18" charset="0"/>
                <a:cs typeface="Times New Roman" pitchFamily="18" charset="0"/>
              </a:rPr>
              <a:t> (“Dynasty of </a:t>
            </a:r>
            <a:r>
              <a:rPr lang="en-IN" dirty="0" err="1">
                <a:latin typeface="Times New Roman" pitchFamily="18" charset="0"/>
                <a:cs typeface="Times New Roman" pitchFamily="18" charset="0"/>
              </a:rPr>
              <a:t>Raghu</a:t>
            </a:r>
            <a:r>
              <a:rPr lang="en-IN" dirty="0" smtClean="0">
                <a:latin typeface="Times New Roman" pitchFamily="18" charset="0"/>
                <a:cs typeface="Times New Roman" pitchFamily="18" charset="0"/>
              </a:rPr>
              <a:t>”)</a:t>
            </a:r>
          </a:p>
          <a:p>
            <a:pPr>
              <a:buFont typeface="Arial" pitchFamily="34" charset="0"/>
              <a:buChar char="•"/>
            </a:pPr>
            <a:r>
              <a:rPr lang="en-IN" dirty="0">
                <a:latin typeface="Times New Roman" pitchFamily="18" charset="0"/>
                <a:cs typeface="Times New Roman" pitchFamily="18" charset="0"/>
              </a:rPr>
              <a:t> </a:t>
            </a:r>
            <a:r>
              <a:rPr lang="en-IN" i="1" dirty="0" err="1">
                <a:latin typeface="Times New Roman" pitchFamily="18" charset="0"/>
                <a:cs typeface="Times New Roman" pitchFamily="18" charset="0"/>
              </a:rPr>
              <a:t>Kumarasambhava</a:t>
            </a:r>
            <a:r>
              <a:rPr lang="en-IN" dirty="0">
                <a:latin typeface="Times New Roman" pitchFamily="18" charset="0"/>
                <a:cs typeface="Times New Roman" pitchFamily="18" charset="0"/>
              </a:rPr>
              <a:t> (“Birth of the War God</a:t>
            </a:r>
            <a:r>
              <a:rPr lang="en-IN" dirty="0" smtClean="0">
                <a:latin typeface="Times New Roman" pitchFamily="18" charset="0"/>
                <a:cs typeface="Times New Roman" pitchFamily="18" charset="0"/>
              </a:rPr>
              <a:t>”) </a:t>
            </a:r>
          </a:p>
          <a:p>
            <a:pPr>
              <a:buFont typeface="Wingdings" pitchFamily="2" charset="2"/>
              <a:buChar char="Ø"/>
            </a:pPr>
            <a:r>
              <a:rPr lang="en-IN" dirty="0" smtClean="0">
                <a:latin typeface="Times New Roman" pitchFamily="18" charset="0"/>
                <a:cs typeface="Times New Roman" pitchFamily="18" charset="0"/>
              </a:rPr>
              <a:t> The Lyric</a:t>
            </a:r>
          </a:p>
          <a:p>
            <a:pPr>
              <a:buFont typeface="Arial" pitchFamily="34" charset="0"/>
              <a:buChar char="•"/>
            </a:pPr>
            <a:r>
              <a:rPr lang="en-IN" dirty="0" smtClean="0">
                <a:latin typeface="Times New Roman" pitchFamily="18" charset="0"/>
                <a:cs typeface="Times New Roman" pitchFamily="18" charset="0"/>
              </a:rPr>
              <a:t>“</a:t>
            </a:r>
            <a:r>
              <a:rPr lang="en-IN" dirty="0" err="1" smtClean="0">
                <a:latin typeface="Times New Roman" pitchFamily="18" charset="0"/>
                <a:cs typeface="Times New Roman" pitchFamily="18" charset="0"/>
              </a:rPr>
              <a:t>Meghaduta</a:t>
            </a:r>
            <a:r>
              <a:rPr lang="en-IN" dirty="0" smtClean="0">
                <a:latin typeface="Times New Roman" pitchFamily="18" charset="0"/>
                <a:cs typeface="Times New Roman" pitchFamily="18" charset="0"/>
              </a:rPr>
              <a:t>” (“Cloud Messenger”)</a:t>
            </a:r>
            <a:endParaRPr lang="en-IN"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85852" y="214290"/>
            <a:ext cx="6500858" cy="707886"/>
          </a:xfrm>
          <a:prstGeom prst="rect">
            <a:avLst/>
          </a:prstGeom>
          <a:noFill/>
        </p:spPr>
        <p:txBody>
          <a:bodyPr wrap="square" rtlCol="0">
            <a:spAutoFit/>
          </a:bodyPr>
          <a:lstStyle/>
          <a:p>
            <a:pPr algn="ctr"/>
            <a:r>
              <a:rPr lang="en-US" sz="4000" dirty="0" err="1" smtClean="0">
                <a:latin typeface="Times New Roman" pitchFamily="18" charset="0"/>
                <a:cs typeface="Times New Roman" pitchFamily="18" charset="0"/>
              </a:rPr>
              <a:t>Abhijnanasakuntalam</a:t>
            </a:r>
            <a:endParaRPr lang="en-US" sz="4000" dirty="0" smtClean="0">
              <a:latin typeface="Times New Roman" pitchFamily="18" charset="0"/>
              <a:cs typeface="Times New Roman" pitchFamily="18" charset="0"/>
            </a:endParaRPr>
          </a:p>
        </p:txBody>
      </p:sp>
      <p:pic>
        <p:nvPicPr>
          <p:cNvPr id="4" name="Picture 3" descr="1200px-Raja_Ravi_Varma_-_Mahabharata_-_Shakuntala.jpg"/>
          <p:cNvPicPr>
            <a:picLocks noChangeAspect="1"/>
          </p:cNvPicPr>
          <p:nvPr/>
        </p:nvPicPr>
        <p:blipFill>
          <a:blip r:embed="rId2" cstate="print"/>
          <a:stretch>
            <a:fillRect/>
          </a:stretch>
        </p:blipFill>
        <p:spPr>
          <a:xfrm>
            <a:off x="7643834" y="285728"/>
            <a:ext cx="1307163" cy="2214577"/>
          </a:xfrm>
          <a:prstGeom prst="rect">
            <a:avLst/>
          </a:prstGeom>
        </p:spPr>
      </p:pic>
      <p:sp>
        <p:nvSpPr>
          <p:cNvPr id="6" name="TextBox 5"/>
          <p:cNvSpPr txBox="1"/>
          <p:nvPr/>
        </p:nvSpPr>
        <p:spPr>
          <a:xfrm>
            <a:off x="214282" y="3000372"/>
            <a:ext cx="8715436" cy="4524315"/>
          </a:xfrm>
          <a:prstGeom prst="rect">
            <a:avLst/>
          </a:prstGeom>
          <a:noFill/>
        </p:spPr>
        <p:txBody>
          <a:bodyPr wrap="square" rtlCol="0">
            <a:spAutoFit/>
          </a:bodyPr>
          <a:lstStyle/>
          <a:p>
            <a:r>
              <a:rPr lang="en-IN" sz="2000" b="1" i="1" dirty="0" err="1" smtClean="0">
                <a:latin typeface="Times New Roman" pitchFamily="18" charset="0"/>
                <a:cs typeface="Times New Roman" pitchFamily="18" charset="0"/>
              </a:rPr>
              <a:t>Abhijnanashakuntalam</a:t>
            </a:r>
            <a:r>
              <a:rPr lang="en-IN" sz="2000" b="1" i="1"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also known as </a:t>
            </a:r>
            <a:r>
              <a:rPr lang="en-IN" sz="2000" b="1" i="1" dirty="0" err="1" smtClean="0">
                <a:latin typeface="Times New Roman" pitchFamily="18" charset="0"/>
                <a:cs typeface="Times New Roman" pitchFamily="18" charset="0"/>
              </a:rPr>
              <a:t>Shakuntala</a:t>
            </a:r>
            <a:r>
              <a:rPr lang="en-IN" sz="2000" dirty="0" smtClean="0">
                <a:latin typeface="Times New Roman" pitchFamily="18" charset="0"/>
                <a:cs typeface="Times New Roman" pitchFamily="18" charset="0"/>
              </a:rPr>
              <a:t>, </a:t>
            </a:r>
            <a:r>
              <a:rPr lang="en-IN" sz="2000" b="1" i="1" dirty="0" smtClean="0">
                <a:latin typeface="Times New Roman" pitchFamily="18" charset="0"/>
                <a:cs typeface="Times New Roman" pitchFamily="18" charset="0"/>
              </a:rPr>
              <a:t>The Recognition of </a:t>
            </a:r>
            <a:r>
              <a:rPr lang="en-IN" sz="2000" b="1" i="1" dirty="0" err="1" smtClean="0">
                <a:latin typeface="Times New Roman" pitchFamily="18" charset="0"/>
                <a:cs typeface="Times New Roman" pitchFamily="18" charset="0"/>
              </a:rPr>
              <a:t>Shakuntala</a:t>
            </a:r>
            <a:r>
              <a:rPr lang="en-IN" sz="2000" dirty="0" smtClean="0">
                <a:latin typeface="Times New Roman" pitchFamily="18" charset="0"/>
                <a:cs typeface="Times New Roman" pitchFamily="18" charset="0"/>
              </a:rPr>
              <a:t> is a Sanskrit play by the ancient Indian poet </a:t>
            </a:r>
            <a:r>
              <a:rPr lang="en-IN" sz="2000" dirty="0" err="1" smtClean="0">
                <a:latin typeface="Times New Roman" pitchFamily="18" charset="0"/>
                <a:cs typeface="Times New Roman" pitchFamily="18" charset="0"/>
              </a:rPr>
              <a:t>Kalidasa</a:t>
            </a:r>
            <a:r>
              <a:rPr lang="en-IN" sz="2000" dirty="0" smtClean="0">
                <a:latin typeface="Times New Roman" pitchFamily="18" charset="0"/>
                <a:cs typeface="Times New Roman" pitchFamily="18" charset="0"/>
              </a:rPr>
              <a:t>, dramatizing the story of </a:t>
            </a:r>
            <a:r>
              <a:rPr lang="en-IN" sz="2000" dirty="0" err="1" smtClean="0">
                <a:latin typeface="Times New Roman" pitchFamily="18" charset="0"/>
                <a:cs typeface="Times New Roman" pitchFamily="18" charset="0"/>
              </a:rPr>
              <a:t>Sakuntala</a:t>
            </a:r>
            <a:r>
              <a:rPr lang="en-IN" sz="2000" dirty="0" smtClean="0">
                <a:latin typeface="Times New Roman" pitchFamily="18" charset="0"/>
                <a:cs typeface="Times New Roman" pitchFamily="18" charset="0"/>
              </a:rPr>
              <a:t> told in the epic </a:t>
            </a:r>
            <a:r>
              <a:rPr lang="en-IN" sz="2000" i="1" dirty="0" smtClean="0">
                <a:latin typeface="Times New Roman" pitchFamily="18" charset="0"/>
                <a:cs typeface="Times New Roman" pitchFamily="18" charset="0"/>
              </a:rPr>
              <a:t>Mahabharata</a:t>
            </a:r>
            <a:r>
              <a:rPr lang="en-IN" sz="2000" dirty="0" smtClean="0">
                <a:latin typeface="Times New Roman" pitchFamily="18" charset="0"/>
                <a:cs typeface="Times New Roman" pitchFamily="18" charset="0"/>
              </a:rPr>
              <a:t> and regarded as best of </a:t>
            </a:r>
            <a:r>
              <a:rPr lang="en-IN" sz="2000" dirty="0" err="1" smtClean="0">
                <a:latin typeface="Times New Roman" pitchFamily="18" charset="0"/>
                <a:cs typeface="Times New Roman" pitchFamily="18" charset="0"/>
              </a:rPr>
              <a:t>Kalidasa's</a:t>
            </a:r>
            <a:r>
              <a:rPr lang="en-IN" sz="2000" dirty="0" smtClean="0">
                <a:latin typeface="Times New Roman" pitchFamily="18" charset="0"/>
                <a:cs typeface="Times New Roman" pitchFamily="18" charset="0"/>
              </a:rPr>
              <a:t> works. Its exact date is uncertain, but </a:t>
            </a:r>
            <a:r>
              <a:rPr lang="en-IN" sz="2000" dirty="0" err="1" smtClean="0">
                <a:latin typeface="Times New Roman" pitchFamily="18" charset="0"/>
                <a:cs typeface="Times New Roman" pitchFamily="18" charset="0"/>
              </a:rPr>
              <a:t>Kālidāsa</a:t>
            </a:r>
            <a:r>
              <a:rPr lang="en-IN" sz="2000" dirty="0" smtClean="0">
                <a:latin typeface="Times New Roman" pitchFamily="18" charset="0"/>
                <a:cs typeface="Times New Roman" pitchFamily="18" charset="0"/>
              </a:rPr>
              <a:t> is often placed in the 4th century CE.</a:t>
            </a:r>
          </a:p>
          <a:p>
            <a:r>
              <a:rPr lang="en-US" sz="2000" dirty="0" smtClean="0">
                <a:latin typeface="Times New Roman" pitchFamily="18" charset="0"/>
                <a:cs typeface="Times New Roman" pitchFamily="18" charset="0"/>
              </a:rPr>
              <a:t> The title is sometimes translated as the token-for-</a:t>
            </a:r>
            <a:r>
              <a:rPr lang="en-US" sz="2000" dirty="0" err="1" smtClean="0">
                <a:latin typeface="Times New Roman" pitchFamily="18" charset="0"/>
                <a:cs typeface="Times New Roman" pitchFamily="18" charset="0"/>
              </a:rPr>
              <a:t>recognitionof</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Sakuntala</a:t>
            </a:r>
            <a:r>
              <a:rPr lang="en-US" sz="2000" dirty="0" smtClean="0">
                <a:latin typeface="Times New Roman" pitchFamily="18" charset="0"/>
                <a:cs typeface="Times New Roman" pitchFamily="18" charset="0"/>
              </a:rPr>
              <a:t> or The Sign of </a:t>
            </a:r>
            <a:r>
              <a:rPr lang="en-US" sz="2000" dirty="0" err="1" smtClean="0">
                <a:latin typeface="Times New Roman" pitchFamily="18" charset="0"/>
                <a:cs typeface="Times New Roman" pitchFamily="18" charset="0"/>
              </a:rPr>
              <a:t>Sakuntala</a:t>
            </a:r>
            <a:r>
              <a:rPr lang="en-US" sz="2000" dirty="0" smtClean="0">
                <a:latin typeface="Times New Roman" pitchFamily="18" charset="0"/>
                <a:cs typeface="Times New Roman" pitchFamily="18" charset="0"/>
              </a:rPr>
              <a:t>. The story of </a:t>
            </a:r>
            <a:r>
              <a:rPr lang="en-US" sz="2000" dirty="0" err="1" smtClean="0">
                <a:latin typeface="Times New Roman" pitchFamily="18" charset="0"/>
                <a:cs typeface="Times New Roman" pitchFamily="18" charset="0"/>
              </a:rPr>
              <a:t>Sakuntala</a:t>
            </a:r>
            <a:r>
              <a:rPr lang="en-US" sz="2000" dirty="0" smtClean="0">
                <a:latin typeface="Times New Roman" pitchFamily="18" charset="0"/>
                <a:cs typeface="Times New Roman" pitchFamily="18" charset="0"/>
              </a:rPr>
              <a:t> is initially mentioned in the </a:t>
            </a:r>
            <a:r>
              <a:rPr lang="en-US" sz="2000" i="1" dirty="0" smtClean="0">
                <a:latin typeface="Times New Roman" pitchFamily="18" charset="0"/>
                <a:cs typeface="Times New Roman" pitchFamily="18" charset="0"/>
              </a:rPr>
              <a:t>Mahabharata.</a:t>
            </a:r>
            <a:endParaRPr lang="en-IN" sz="2000" i="1" dirty="0" smtClean="0">
              <a:latin typeface="Times New Roman" pitchFamily="18" charset="0"/>
              <a:cs typeface="Times New Roman" pitchFamily="18" charset="0"/>
            </a:endParaRPr>
          </a:p>
          <a:p>
            <a:r>
              <a:rPr lang="en-IN" sz="2000" i="1" dirty="0" smtClean="0">
                <a:latin typeface="Times New Roman" pitchFamily="18" charset="0"/>
                <a:cs typeface="Times New Roman" pitchFamily="18" charset="0"/>
              </a:rPr>
              <a:t> </a:t>
            </a:r>
          </a:p>
          <a:p>
            <a:endParaRPr lang="en-IN"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IN"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IN" dirty="0" smtClean="0">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85918" y="0"/>
            <a:ext cx="5643602"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Characters</a:t>
            </a:r>
            <a:endParaRPr lang="en-IN" sz="4000" dirty="0">
              <a:latin typeface="Times New Roman" pitchFamily="18" charset="0"/>
              <a:cs typeface="Times New Roman" pitchFamily="18" charset="0"/>
            </a:endParaRPr>
          </a:p>
        </p:txBody>
      </p:sp>
      <p:sp>
        <p:nvSpPr>
          <p:cNvPr id="3" name="TextBox 2"/>
          <p:cNvSpPr txBox="1"/>
          <p:nvPr/>
        </p:nvSpPr>
        <p:spPr>
          <a:xfrm>
            <a:off x="571472" y="785794"/>
            <a:ext cx="8072494" cy="6555641"/>
          </a:xfrm>
          <a:prstGeom prst="rect">
            <a:avLst/>
          </a:prstGeom>
          <a:noFill/>
        </p:spPr>
        <p:txBody>
          <a:bodyPr wrap="square" rtlCol="0">
            <a:spAutoFit/>
          </a:bodyPr>
          <a:lstStyle/>
          <a:p>
            <a:pPr>
              <a:buFont typeface="Wingdings" pitchFamily="2" charset="2"/>
              <a:buChar char="Ø"/>
            </a:pPr>
            <a:r>
              <a:rPr lang="en-IN" sz="2000" dirty="0" err="1" smtClean="0">
                <a:latin typeface="Times New Roman" pitchFamily="18" charset="0"/>
                <a:cs typeface="Times New Roman" pitchFamily="18" charset="0"/>
              </a:rPr>
              <a:t>Shakuntala</a:t>
            </a:r>
            <a:endParaRPr lang="en-IN" sz="2000" dirty="0" smtClean="0">
              <a:latin typeface="Times New Roman" pitchFamily="18" charset="0"/>
              <a:cs typeface="Times New Roman" pitchFamily="18" charset="0"/>
            </a:endParaRPr>
          </a:p>
          <a:p>
            <a:pPr>
              <a:buFont typeface="Wingdings" pitchFamily="2" charset="2"/>
              <a:buChar char="Ø"/>
            </a:pPr>
            <a:r>
              <a:rPr lang="en-IN" sz="2000" dirty="0" err="1" smtClean="0">
                <a:latin typeface="Times New Roman" pitchFamily="18" charset="0"/>
                <a:cs typeface="Times New Roman" pitchFamily="18" charset="0"/>
              </a:rPr>
              <a:t>Meghadūta</a:t>
            </a:r>
            <a:endParaRPr lang="en-IN" sz="2000" dirty="0" smtClean="0">
              <a:latin typeface="Times New Roman" pitchFamily="18" charset="0"/>
              <a:cs typeface="Times New Roman" pitchFamily="18" charset="0"/>
            </a:endParaRPr>
          </a:p>
          <a:p>
            <a:pPr>
              <a:buFont typeface="Wingdings" pitchFamily="2" charset="2"/>
              <a:buChar char="Ø"/>
            </a:pPr>
            <a:r>
              <a:rPr lang="en-IN" sz="2000" dirty="0" err="1" smtClean="0">
                <a:latin typeface="Times New Roman" pitchFamily="18" charset="0"/>
                <a:cs typeface="Times New Roman" pitchFamily="18" charset="0"/>
              </a:rPr>
              <a:t>Durvasas</a:t>
            </a:r>
            <a:endParaRPr lang="en-IN" sz="2000" dirty="0" smtClean="0">
              <a:latin typeface="Times New Roman" pitchFamily="18" charset="0"/>
              <a:cs typeface="Times New Roman" pitchFamily="18" charset="0"/>
            </a:endParaRPr>
          </a:p>
          <a:p>
            <a:pPr>
              <a:buFont typeface="Wingdings" pitchFamily="2" charset="2"/>
              <a:buChar char="Ø"/>
            </a:pPr>
            <a:r>
              <a:rPr lang="en-IN" sz="2000" dirty="0" err="1" smtClean="0">
                <a:latin typeface="Times New Roman" pitchFamily="18" charset="0"/>
                <a:cs typeface="Times New Roman" pitchFamily="18" charset="0"/>
              </a:rPr>
              <a:t>Gautami</a:t>
            </a:r>
            <a:endParaRPr lang="en-IN" sz="2000" dirty="0" smtClean="0">
              <a:latin typeface="Times New Roman" pitchFamily="18" charset="0"/>
              <a:cs typeface="Times New Roman" pitchFamily="18" charset="0"/>
            </a:endParaRPr>
          </a:p>
          <a:p>
            <a:pPr>
              <a:buFont typeface="Wingdings" pitchFamily="2" charset="2"/>
              <a:buChar char="Ø"/>
            </a:pPr>
            <a:r>
              <a:rPr lang="en-IN" sz="2000" dirty="0" err="1" smtClean="0">
                <a:latin typeface="Times New Roman" pitchFamily="18" charset="0"/>
                <a:cs typeface="Times New Roman" pitchFamily="18" charset="0"/>
              </a:rPr>
              <a:t>Anasuya</a:t>
            </a:r>
            <a:endParaRPr lang="en-IN" sz="2000" dirty="0" smtClean="0">
              <a:latin typeface="Times New Roman" pitchFamily="18" charset="0"/>
              <a:cs typeface="Times New Roman" pitchFamily="18" charset="0"/>
            </a:endParaRPr>
          </a:p>
          <a:p>
            <a:pPr>
              <a:buFont typeface="Wingdings" pitchFamily="2" charset="2"/>
              <a:buChar char="Ø"/>
            </a:pPr>
            <a:r>
              <a:rPr lang="en-IN" sz="2000" dirty="0" err="1" smtClean="0">
                <a:latin typeface="Times New Roman" pitchFamily="18" charset="0"/>
                <a:cs typeface="Times New Roman" pitchFamily="18" charset="0"/>
              </a:rPr>
              <a:t>Vidusaka</a:t>
            </a:r>
            <a:endParaRPr lang="en-IN" sz="2000" dirty="0" smtClean="0">
              <a:latin typeface="Times New Roman" pitchFamily="18" charset="0"/>
              <a:cs typeface="Times New Roman" pitchFamily="18" charset="0"/>
            </a:endParaRPr>
          </a:p>
          <a:p>
            <a:pPr>
              <a:buFont typeface="Wingdings" pitchFamily="2" charset="2"/>
              <a:buChar char="Ø"/>
            </a:pPr>
            <a:r>
              <a:rPr lang="en-IN" sz="2000" dirty="0" err="1" smtClean="0">
                <a:latin typeface="Times New Roman" pitchFamily="18" charset="0"/>
                <a:cs typeface="Times New Roman" pitchFamily="18" charset="0"/>
              </a:rPr>
              <a:t>Abhigyan</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Shakuntalam</a:t>
            </a:r>
            <a:endParaRPr lang="en-IN" sz="2000" dirty="0" smtClean="0">
              <a:latin typeface="Times New Roman" pitchFamily="18" charset="0"/>
              <a:cs typeface="Times New Roman" pitchFamily="18" charset="0"/>
            </a:endParaRPr>
          </a:p>
          <a:p>
            <a:pPr>
              <a:buFont typeface="Wingdings" pitchFamily="2" charset="2"/>
              <a:buChar char="Ø"/>
            </a:pPr>
            <a:r>
              <a:rPr lang="en-IN" sz="2000" dirty="0" err="1" smtClean="0">
                <a:latin typeface="Times New Roman" pitchFamily="18" charset="0"/>
                <a:cs typeface="Times New Roman" pitchFamily="18" charset="0"/>
              </a:rPr>
              <a:t>Kanva</a:t>
            </a:r>
            <a:endParaRPr lang="en-IN" sz="2000" dirty="0" smtClean="0">
              <a:latin typeface="Times New Roman" pitchFamily="18" charset="0"/>
              <a:cs typeface="Times New Roman" pitchFamily="18" charset="0"/>
            </a:endParaRPr>
          </a:p>
          <a:p>
            <a:pPr>
              <a:buFont typeface="Wingdings" pitchFamily="2" charset="2"/>
              <a:buChar char="Ø"/>
            </a:pPr>
            <a:r>
              <a:rPr lang="en-IN" sz="2000" dirty="0" err="1" smtClean="0">
                <a:latin typeface="Times New Roman" pitchFamily="18" charset="0"/>
                <a:cs typeface="Times New Roman" pitchFamily="18" charset="0"/>
              </a:rPr>
              <a:t>Kumārasambhava</a:t>
            </a:r>
            <a:endParaRPr lang="en-IN" sz="2000" dirty="0" smtClean="0">
              <a:latin typeface="Times New Roman" pitchFamily="18" charset="0"/>
              <a:cs typeface="Times New Roman" pitchFamily="18" charset="0"/>
            </a:endParaRPr>
          </a:p>
          <a:p>
            <a:pPr>
              <a:buFont typeface="Wingdings" pitchFamily="2" charset="2"/>
              <a:buChar char="Ø"/>
            </a:pPr>
            <a:r>
              <a:rPr lang="en-IN" sz="2000" dirty="0" err="1" smtClean="0">
                <a:latin typeface="Times New Roman" pitchFamily="18" charset="0"/>
                <a:cs typeface="Times New Roman" pitchFamily="18" charset="0"/>
              </a:rPr>
              <a:t>Priyamvada</a:t>
            </a:r>
            <a:endParaRPr lang="en-IN" sz="2000" dirty="0" smtClean="0">
              <a:latin typeface="Times New Roman" pitchFamily="18" charset="0"/>
              <a:cs typeface="Times New Roman" pitchFamily="18" charset="0"/>
            </a:endParaRPr>
          </a:p>
          <a:p>
            <a:pPr>
              <a:buFont typeface="Wingdings" pitchFamily="2" charset="2"/>
              <a:buChar char="Ø"/>
            </a:pPr>
            <a:r>
              <a:rPr lang="en-IN" sz="2000" dirty="0" err="1" smtClean="0">
                <a:latin typeface="Times New Roman" pitchFamily="18" charset="0"/>
                <a:cs typeface="Times New Roman" pitchFamily="18" charset="0"/>
              </a:rPr>
              <a:t>Dusyanta</a:t>
            </a:r>
            <a:endParaRPr lang="en-IN" sz="2000" dirty="0" smtClean="0">
              <a:latin typeface="Times New Roman" pitchFamily="18" charset="0"/>
              <a:cs typeface="Times New Roman" pitchFamily="18" charset="0"/>
            </a:endParaRPr>
          </a:p>
          <a:p>
            <a:pPr>
              <a:buFont typeface="Wingdings" pitchFamily="2" charset="2"/>
              <a:buChar char="Ø"/>
            </a:pPr>
            <a:r>
              <a:rPr lang="en-IN" sz="2000" dirty="0" smtClean="0">
                <a:latin typeface="Times New Roman" pitchFamily="18" charset="0"/>
                <a:cs typeface="Times New Roman" pitchFamily="18" charset="0"/>
              </a:rPr>
              <a:t>King </a:t>
            </a:r>
            <a:r>
              <a:rPr lang="en-IN" sz="2000" dirty="0" err="1" smtClean="0">
                <a:latin typeface="Times New Roman" pitchFamily="18" charset="0"/>
                <a:cs typeface="Times New Roman" pitchFamily="18" charset="0"/>
              </a:rPr>
              <a:t>Dushyanta</a:t>
            </a:r>
            <a:endParaRPr lang="en-IN" sz="2000" dirty="0" smtClean="0">
              <a:latin typeface="Times New Roman" pitchFamily="18" charset="0"/>
              <a:cs typeface="Times New Roman" pitchFamily="18" charset="0"/>
            </a:endParaRPr>
          </a:p>
          <a:p>
            <a:pPr>
              <a:buFont typeface="Wingdings" pitchFamily="2" charset="2"/>
              <a:buChar char="Ø"/>
            </a:pPr>
            <a:r>
              <a:rPr lang="en-IN" sz="2000" dirty="0" smtClean="0">
                <a:latin typeface="Times New Roman" pitchFamily="18" charset="0"/>
                <a:cs typeface="Times New Roman" pitchFamily="18" charset="0"/>
              </a:rPr>
              <a:t>King </a:t>
            </a:r>
            <a:r>
              <a:rPr lang="en-IN" sz="2000" dirty="0" err="1" smtClean="0">
                <a:latin typeface="Times New Roman" pitchFamily="18" charset="0"/>
                <a:cs typeface="Times New Roman" pitchFamily="18" charset="0"/>
              </a:rPr>
              <a:t>dusyanta</a:t>
            </a:r>
            <a:endParaRPr lang="en-IN" sz="2000" dirty="0" smtClean="0">
              <a:latin typeface="Times New Roman" pitchFamily="18" charset="0"/>
              <a:cs typeface="Times New Roman" pitchFamily="18" charset="0"/>
            </a:endParaRPr>
          </a:p>
          <a:p>
            <a:pPr>
              <a:buFont typeface="Wingdings" pitchFamily="2" charset="2"/>
              <a:buChar char="Ø"/>
            </a:pPr>
            <a:r>
              <a:rPr lang="en-IN" sz="2000" dirty="0" err="1" smtClean="0">
                <a:latin typeface="Times New Roman" pitchFamily="18" charset="0"/>
                <a:cs typeface="Times New Roman" pitchFamily="18" charset="0"/>
              </a:rPr>
              <a:t>Menaka</a:t>
            </a:r>
            <a:endParaRPr lang="en-IN" sz="2000" dirty="0" smtClean="0">
              <a:latin typeface="Times New Roman" pitchFamily="18" charset="0"/>
              <a:cs typeface="Times New Roman" pitchFamily="18" charset="0"/>
            </a:endParaRPr>
          </a:p>
          <a:p>
            <a:pPr>
              <a:buFont typeface="Wingdings" pitchFamily="2" charset="2"/>
              <a:buChar char="Ø"/>
            </a:pPr>
            <a:r>
              <a:rPr lang="en-IN" sz="2000" dirty="0" err="1" smtClean="0">
                <a:latin typeface="Times New Roman" pitchFamily="18" charset="0"/>
                <a:cs typeface="Times New Roman" pitchFamily="18" charset="0"/>
              </a:rPr>
              <a:t>Caturika</a:t>
            </a:r>
            <a:endParaRPr lang="en-IN" sz="2000" dirty="0" smtClean="0">
              <a:latin typeface="Times New Roman" pitchFamily="18" charset="0"/>
              <a:cs typeface="Times New Roman" pitchFamily="18" charset="0"/>
            </a:endParaRPr>
          </a:p>
          <a:p>
            <a:pPr>
              <a:buFont typeface="Wingdings" pitchFamily="2" charset="2"/>
              <a:buChar char="Ø"/>
            </a:pPr>
            <a:r>
              <a:rPr lang="en-IN" sz="2000" dirty="0" smtClean="0">
                <a:latin typeface="Times New Roman" pitchFamily="18" charset="0"/>
                <a:cs typeface="Times New Roman" pitchFamily="18" charset="0"/>
              </a:rPr>
              <a:t>Chamberlain</a:t>
            </a:r>
          </a:p>
          <a:p>
            <a:pPr>
              <a:buFont typeface="Wingdings" pitchFamily="2" charset="2"/>
              <a:buChar char="Ø"/>
            </a:pPr>
            <a:r>
              <a:rPr lang="en-IN" sz="2000" dirty="0" err="1" smtClean="0">
                <a:latin typeface="Times New Roman" pitchFamily="18" charset="0"/>
                <a:cs typeface="Times New Roman" pitchFamily="18" charset="0"/>
              </a:rPr>
              <a:t>Sanumati</a:t>
            </a:r>
            <a:endParaRPr lang="en-IN" sz="2000" dirty="0" smtClean="0">
              <a:latin typeface="Times New Roman" pitchFamily="18" charset="0"/>
              <a:cs typeface="Times New Roman" pitchFamily="18" charset="0"/>
            </a:endParaRPr>
          </a:p>
          <a:p>
            <a:pPr>
              <a:buFont typeface="Wingdings" pitchFamily="2" charset="2"/>
              <a:buChar char="Ø"/>
            </a:pPr>
            <a:r>
              <a:rPr lang="en-IN" sz="2000" dirty="0" err="1" smtClean="0">
                <a:latin typeface="Times New Roman" pitchFamily="18" charset="0"/>
                <a:cs typeface="Times New Roman" pitchFamily="18" charset="0"/>
              </a:rPr>
              <a:t>Mātali</a:t>
            </a:r>
            <a:endParaRPr lang="en-IN" sz="2000" dirty="0" smtClean="0">
              <a:latin typeface="Times New Roman" pitchFamily="18" charset="0"/>
              <a:cs typeface="Times New Roman" pitchFamily="18" charset="0"/>
            </a:endParaRPr>
          </a:p>
          <a:p>
            <a:pPr>
              <a:buFont typeface="Wingdings" pitchFamily="2" charset="2"/>
              <a:buChar char="Ø"/>
            </a:pPr>
            <a:r>
              <a:rPr lang="en-IN" sz="2000" dirty="0" err="1" smtClean="0">
                <a:latin typeface="Times New Roman" pitchFamily="18" charset="0"/>
                <a:cs typeface="Times New Roman" pitchFamily="18" charset="0"/>
              </a:rPr>
              <a:t>Romila</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Thapar</a:t>
            </a:r>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
            </a:r>
            <a:br>
              <a:rPr lang="en-IN" sz="2000" dirty="0" smtClean="0">
                <a:latin typeface="Times New Roman" pitchFamily="18" charset="0"/>
                <a:cs typeface="Times New Roman" pitchFamily="18" charset="0"/>
              </a:rPr>
            </a:br>
            <a:endParaRPr lang="en-IN"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57422" y="214290"/>
            <a:ext cx="4214842"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Plot</a:t>
            </a:r>
            <a:endParaRPr lang="en-IN" sz="4000" dirty="0"/>
          </a:p>
        </p:txBody>
      </p:sp>
      <p:sp>
        <p:nvSpPr>
          <p:cNvPr id="4" name="TextBox 3"/>
          <p:cNvSpPr txBox="1"/>
          <p:nvPr/>
        </p:nvSpPr>
        <p:spPr>
          <a:xfrm>
            <a:off x="285720" y="1000108"/>
            <a:ext cx="8643998" cy="5324535"/>
          </a:xfrm>
          <a:prstGeom prst="rect">
            <a:avLst/>
          </a:prstGeom>
          <a:noFill/>
        </p:spPr>
        <p:txBody>
          <a:bodyPr wrap="square" rtlCol="0">
            <a:spAutoFit/>
          </a:bodyPr>
          <a:lstStyle/>
          <a:p>
            <a:r>
              <a:rPr lang="en-IN" sz="2000" dirty="0" smtClean="0">
                <a:latin typeface="Times New Roman" pitchFamily="18" charset="0"/>
                <a:cs typeface="Times New Roman" pitchFamily="18" charset="0"/>
              </a:rPr>
              <a:t>The protagonist is </a:t>
            </a:r>
            <a:r>
              <a:rPr lang="en-IN" sz="2000" dirty="0" err="1" smtClean="0">
                <a:latin typeface="Times New Roman" pitchFamily="18" charset="0"/>
                <a:cs typeface="Times New Roman" pitchFamily="18" charset="0"/>
              </a:rPr>
              <a:t>Shakuntala</a:t>
            </a:r>
            <a:r>
              <a:rPr lang="en-IN" sz="2000" dirty="0" smtClean="0">
                <a:latin typeface="Times New Roman" pitchFamily="18" charset="0"/>
                <a:cs typeface="Times New Roman" pitchFamily="18" charset="0"/>
              </a:rPr>
              <a:t>, daughter of the sage </a:t>
            </a:r>
            <a:r>
              <a:rPr lang="en-IN" sz="2000" dirty="0" err="1" smtClean="0">
                <a:latin typeface="Times New Roman" pitchFamily="18" charset="0"/>
                <a:cs typeface="Times New Roman" pitchFamily="18" charset="0"/>
              </a:rPr>
              <a:t>Visvamitra</a:t>
            </a:r>
            <a:r>
              <a:rPr lang="en-IN" sz="2000" dirty="0" smtClean="0">
                <a:latin typeface="Times New Roman" pitchFamily="18" charset="0"/>
                <a:cs typeface="Times New Roman" pitchFamily="18" charset="0"/>
              </a:rPr>
              <a:t> and the </a:t>
            </a:r>
            <a:r>
              <a:rPr lang="en-IN" sz="2000" dirty="0" err="1" smtClean="0">
                <a:latin typeface="Times New Roman" pitchFamily="18" charset="0"/>
                <a:cs typeface="Times New Roman" pitchFamily="18" charset="0"/>
              </a:rPr>
              <a:t>apsara</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Menaka</a:t>
            </a:r>
            <a:r>
              <a:rPr lang="en-IN" sz="2000" dirty="0" smtClean="0">
                <a:latin typeface="Times New Roman" pitchFamily="18" charset="0"/>
                <a:cs typeface="Times New Roman" pitchFamily="18" charset="0"/>
              </a:rPr>
              <a:t>. Abandoned at birth by her parents, </a:t>
            </a:r>
            <a:r>
              <a:rPr lang="en-IN" sz="2000" dirty="0" err="1" smtClean="0">
                <a:latin typeface="Times New Roman" pitchFamily="18" charset="0"/>
                <a:cs typeface="Times New Roman" pitchFamily="18" charset="0"/>
              </a:rPr>
              <a:t>Śakuntalā</a:t>
            </a:r>
            <a:r>
              <a:rPr lang="en-IN" sz="2000" dirty="0" smtClean="0">
                <a:latin typeface="Times New Roman" pitchFamily="18" charset="0"/>
                <a:cs typeface="Times New Roman" pitchFamily="18" charset="0"/>
              </a:rPr>
              <a:t> is reared in the secluded hermitage of the sage </a:t>
            </a:r>
            <a:r>
              <a:rPr lang="en-IN" sz="2000" dirty="0" err="1" smtClean="0">
                <a:latin typeface="Times New Roman" pitchFamily="18" charset="0"/>
                <a:cs typeface="Times New Roman" pitchFamily="18" charset="0"/>
              </a:rPr>
              <a:t>Kanva</a:t>
            </a:r>
            <a:r>
              <a:rPr lang="en-IN" sz="2000" dirty="0" smtClean="0">
                <a:latin typeface="Times New Roman" pitchFamily="18" charset="0"/>
                <a:cs typeface="Times New Roman" pitchFamily="18" charset="0"/>
              </a:rPr>
              <a:t>, and grows up a comely but innocent maiden.</a:t>
            </a:r>
          </a:p>
          <a:p>
            <a:r>
              <a:rPr lang="en-IN" sz="2000" dirty="0" smtClean="0">
                <a:latin typeface="Times New Roman" pitchFamily="18" charset="0"/>
                <a:cs typeface="Times New Roman" pitchFamily="18" charset="0"/>
              </a:rPr>
              <a:t>While </a:t>
            </a:r>
            <a:r>
              <a:rPr lang="en-IN" sz="2000" dirty="0" err="1" smtClean="0">
                <a:latin typeface="Times New Roman" pitchFamily="18" charset="0"/>
                <a:cs typeface="Times New Roman" pitchFamily="18" charset="0"/>
              </a:rPr>
              <a:t>Kaṇva</a:t>
            </a:r>
            <a:r>
              <a:rPr lang="en-IN" sz="2000" dirty="0" smtClean="0">
                <a:latin typeface="Times New Roman" pitchFamily="18" charset="0"/>
                <a:cs typeface="Times New Roman" pitchFamily="18" charset="0"/>
              </a:rPr>
              <a:t> and the other elders of the hermitage are away on a pilgrimage, </a:t>
            </a:r>
            <a:r>
              <a:rPr lang="en-IN" sz="2000" dirty="0" err="1" smtClean="0">
                <a:latin typeface="Times New Roman" pitchFamily="18" charset="0"/>
                <a:cs typeface="Times New Roman" pitchFamily="18" charset="0"/>
              </a:rPr>
              <a:t>Dusyanta</a:t>
            </a:r>
            <a:r>
              <a:rPr lang="en-IN" sz="2000" dirty="0" smtClean="0">
                <a:latin typeface="Times New Roman" pitchFamily="18" charset="0"/>
                <a:cs typeface="Times New Roman" pitchFamily="18" charset="0"/>
              </a:rPr>
              <a:t>, king of </a:t>
            </a:r>
            <a:r>
              <a:rPr lang="en-IN" sz="2000" dirty="0" err="1" smtClean="0">
                <a:latin typeface="Times New Roman" pitchFamily="18" charset="0"/>
                <a:cs typeface="Times New Roman" pitchFamily="18" charset="0"/>
              </a:rPr>
              <a:t>Hastinapur</a:t>
            </a:r>
            <a:r>
              <a:rPr lang="en-IN" sz="2000" dirty="0" smtClean="0">
                <a:latin typeface="Times New Roman" pitchFamily="18" charset="0"/>
                <a:cs typeface="Times New Roman" pitchFamily="18" charset="0"/>
              </a:rPr>
              <a:t>, comes hunting in the forest. Just as he was about to slay a deer, </a:t>
            </a:r>
            <a:r>
              <a:rPr lang="en-IN" sz="2000" dirty="0" err="1" smtClean="0">
                <a:latin typeface="Times New Roman" pitchFamily="18" charset="0"/>
                <a:cs typeface="Times New Roman" pitchFamily="18" charset="0"/>
              </a:rPr>
              <a:t>Vaikhānasa</a:t>
            </a:r>
            <a:r>
              <a:rPr lang="en-IN" sz="2000" dirty="0" smtClean="0">
                <a:latin typeface="Times New Roman" pitchFamily="18" charset="0"/>
                <a:cs typeface="Times New Roman" pitchFamily="18" charset="0"/>
              </a:rPr>
              <a:t>, a sage obstructs him saying that the deer was from the hermitage and must not be </a:t>
            </a:r>
            <a:r>
              <a:rPr lang="en-IN" sz="2000" dirty="0" err="1" smtClean="0">
                <a:latin typeface="Times New Roman" pitchFamily="18" charset="0"/>
                <a:cs typeface="Times New Roman" pitchFamily="18" charset="0"/>
              </a:rPr>
              <a:t>slayed</a:t>
            </a:r>
            <a:r>
              <a:rPr lang="en-IN" sz="2000" dirty="0" smtClean="0">
                <a:latin typeface="Times New Roman" pitchFamily="18" charset="0"/>
                <a:cs typeface="Times New Roman" pitchFamily="18" charset="0"/>
              </a:rPr>
              <a:t>. He politely requests the king to take his arrow back, to which the king complies. The sage then informs him that they are going to collect firewood for the sacrificial fire and asks him to join them. They then spot the hermitage of Sage </a:t>
            </a:r>
            <a:r>
              <a:rPr lang="en-IN" sz="2000" dirty="0" err="1" smtClean="0">
                <a:latin typeface="Times New Roman" pitchFamily="18" charset="0"/>
                <a:cs typeface="Times New Roman" pitchFamily="18" charset="0"/>
              </a:rPr>
              <a:t>Kaṇva</a:t>
            </a:r>
            <a:r>
              <a:rPr lang="en-IN" sz="2000" dirty="0" smtClean="0">
                <a:latin typeface="Times New Roman" pitchFamily="18" charset="0"/>
                <a:cs typeface="Times New Roman" pitchFamily="18" charset="0"/>
              </a:rPr>
              <a:t> and decide to pay the hermits a visit. However the king decides to go to this penance grove dressed up as a commoner. He also stops the chariot farther away to not disturb the hermits. The moment he enters the hermitage and spots </a:t>
            </a:r>
            <a:r>
              <a:rPr lang="en-IN" sz="2000" dirty="0" err="1" smtClean="0">
                <a:latin typeface="Times New Roman" pitchFamily="18" charset="0"/>
                <a:cs typeface="Times New Roman" pitchFamily="18" charset="0"/>
              </a:rPr>
              <a:t>Śakuntalā</a:t>
            </a:r>
            <a:r>
              <a:rPr lang="en-IN" sz="2000" dirty="0" smtClean="0">
                <a:latin typeface="Times New Roman" pitchFamily="18" charset="0"/>
                <a:cs typeface="Times New Roman" pitchFamily="18" charset="0"/>
              </a:rPr>
              <a:t>, he is captivated by her, courts her in royal style, and marries her. Soon, he has to leave to take care of affairs in the capital. The king gives her a ring which, as it turns out, will eventually have to be presented to him when she appears in his court to claim her place as queen.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302359"/>
            <a:ext cx="8429684" cy="6555641"/>
          </a:xfrm>
          <a:prstGeom prst="rect">
            <a:avLst/>
          </a:prstGeom>
          <a:noFill/>
        </p:spPr>
        <p:txBody>
          <a:bodyPr wrap="square" rtlCol="0">
            <a:spAutoFit/>
          </a:bodyPr>
          <a:lstStyle/>
          <a:p>
            <a:r>
              <a:rPr lang="en-IN" sz="2000" dirty="0" smtClean="0">
                <a:latin typeface="Times New Roman" pitchFamily="18" charset="0"/>
                <a:cs typeface="Times New Roman" pitchFamily="18" charset="0"/>
              </a:rPr>
              <a:t>One day, the anger-prone sage </a:t>
            </a:r>
            <a:r>
              <a:rPr lang="en-IN" sz="2000" dirty="0" err="1" smtClean="0">
                <a:latin typeface="Times New Roman" pitchFamily="18" charset="0"/>
                <a:cs typeface="Times New Roman" pitchFamily="18" charset="0"/>
              </a:rPr>
              <a:t>Durvasa</a:t>
            </a:r>
            <a:r>
              <a:rPr lang="en-IN" sz="2000" dirty="0" smtClean="0">
                <a:latin typeface="Times New Roman" pitchFamily="18" charset="0"/>
                <a:cs typeface="Times New Roman" pitchFamily="18" charset="0"/>
              </a:rPr>
              <a:t> arrives when </a:t>
            </a:r>
            <a:r>
              <a:rPr lang="en-IN" sz="2000" dirty="0" err="1" smtClean="0">
                <a:latin typeface="Times New Roman" pitchFamily="18" charset="0"/>
                <a:cs typeface="Times New Roman" pitchFamily="18" charset="0"/>
              </a:rPr>
              <a:t>Śakuntala</a:t>
            </a:r>
            <a:r>
              <a:rPr lang="en-IN" sz="2000" dirty="0" smtClean="0">
                <a:latin typeface="Times New Roman" pitchFamily="18" charset="0"/>
                <a:cs typeface="Times New Roman" pitchFamily="18" charset="0"/>
              </a:rPr>
              <a:t> is lost in her thoughts, and when she fails to attend to him, he curses her by bewitching </a:t>
            </a:r>
            <a:r>
              <a:rPr lang="en-IN" sz="2000" dirty="0" err="1" smtClean="0">
                <a:latin typeface="Times New Roman" pitchFamily="18" charset="0"/>
                <a:cs typeface="Times New Roman" pitchFamily="18" charset="0"/>
              </a:rPr>
              <a:t>Duṣyanta</a:t>
            </a:r>
            <a:r>
              <a:rPr lang="en-IN" sz="2000" dirty="0" smtClean="0">
                <a:latin typeface="Times New Roman" pitchFamily="18" charset="0"/>
                <a:cs typeface="Times New Roman" pitchFamily="18" charset="0"/>
              </a:rPr>
              <a:t> into forgetting her existence. The only cure is for </a:t>
            </a:r>
            <a:r>
              <a:rPr lang="en-IN" sz="2000" dirty="0" err="1" smtClean="0">
                <a:latin typeface="Times New Roman" pitchFamily="18" charset="0"/>
                <a:cs typeface="Times New Roman" pitchFamily="18" charset="0"/>
              </a:rPr>
              <a:t>Śakuntala</a:t>
            </a:r>
            <a:r>
              <a:rPr lang="en-IN" sz="2000" dirty="0" smtClean="0">
                <a:latin typeface="Times New Roman" pitchFamily="18" charset="0"/>
                <a:cs typeface="Times New Roman" pitchFamily="18" charset="0"/>
              </a:rPr>
              <a:t> to show the king the signet ring that he gave her.</a:t>
            </a:r>
          </a:p>
          <a:p>
            <a:r>
              <a:rPr lang="en-IN" sz="2000" dirty="0" smtClean="0">
                <a:latin typeface="Times New Roman" pitchFamily="18" charset="0"/>
                <a:cs typeface="Times New Roman" pitchFamily="18" charset="0"/>
              </a:rPr>
              <a:t>She later travels to meet him, and has to cross a river. The ring is lost when it slips off her hand as she dips it in the water playfully. On arrival the king is unable to recognize the person he married and therefore refuses to acknowledge her. </a:t>
            </a:r>
            <a:r>
              <a:rPr lang="en-IN" sz="2000" dirty="0" err="1" smtClean="0">
                <a:latin typeface="Times New Roman" pitchFamily="18" charset="0"/>
                <a:cs typeface="Times New Roman" pitchFamily="18" charset="0"/>
              </a:rPr>
              <a:t>Śakuntala</a:t>
            </a:r>
            <a:r>
              <a:rPr lang="en-IN" sz="2000" dirty="0" smtClean="0">
                <a:latin typeface="Times New Roman" pitchFamily="18" charset="0"/>
                <a:cs typeface="Times New Roman" pitchFamily="18" charset="0"/>
              </a:rPr>
              <a:t> is abandoned by her companions who declare that she should remain with her husband. They then return to the hermitage.</a:t>
            </a:r>
          </a:p>
          <a:p>
            <a:r>
              <a:rPr lang="en-IN" sz="2000" dirty="0" smtClean="0">
                <a:latin typeface="Times New Roman" pitchFamily="18" charset="0"/>
                <a:cs typeface="Times New Roman" pitchFamily="18" charset="0"/>
              </a:rPr>
              <a:t>Fortunately, the ring is discovered by a fisherman in the belly of a fish, and presents it in the king's court. </a:t>
            </a:r>
            <a:r>
              <a:rPr lang="en-IN" sz="2000" dirty="0" err="1" smtClean="0">
                <a:latin typeface="Times New Roman" pitchFamily="18" charset="0"/>
                <a:cs typeface="Times New Roman" pitchFamily="18" charset="0"/>
              </a:rPr>
              <a:t>Duṣyanta</a:t>
            </a:r>
            <a:r>
              <a:rPr lang="en-IN" sz="2000" dirty="0" smtClean="0">
                <a:latin typeface="Times New Roman" pitchFamily="18" charset="0"/>
                <a:cs typeface="Times New Roman" pitchFamily="18" charset="0"/>
              </a:rPr>
              <a:t> realizes his mistake - too late. The newly wise </a:t>
            </a:r>
            <a:r>
              <a:rPr lang="en-IN" sz="2000" dirty="0" err="1" smtClean="0">
                <a:latin typeface="Times New Roman" pitchFamily="18" charset="0"/>
                <a:cs typeface="Times New Roman" pitchFamily="18" charset="0"/>
              </a:rPr>
              <a:t>Duṣyanta</a:t>
            </a:r>
            <a:r>
              <a:rPr lang="en-IN" sz="2000" dirty="0" smtClean="0">
                <a:latin typeface="Times New Roman" pitchFamily="18" charset="0"/>
                <a:cs typeface="Times New Roman" pitchFamily="18" charset="0"/>
              </a:rPr>
              <a:t> is asked to defeat an army of </a:t>
            </a:r>
            <a:r>
              <a:rPr lang="en-IN" sz="2000" dirty="0" err="1" smtClean="0">
                <a:latin typeface="Times New Roman" pitchFamily="18" charset="0"/>
                <a:cs typeface="Times New Roman" pitchFamily="18" charset="0"/>
              </a:rPr>
              <a:t>Asura</a:t>
            </a:r>
            <a:r>
              <a:rPr lang="en-IN" sz="2000" dirty="0" smtClean="0">
                <a:latin typeface="Times New Roman" pitchFamily="18" charset="0"/>
                <a:cs typeface="Times New Roman" pitchFamily="18" charset="0"/>
              </a:rPr>
              <a:t>, and is rewarded by </a:t>
            </a:r>
            <a:r>
              <a:rPr lang="en-IN" sz="2000" dirty="0" err="1" smtClean="0">
                <a:latin typeface="Times New Roman" pitchFamily="18" charset="0"/>
                <a:cs typeface="Times New Roman" pitchFamily="18" charset="0"/>
              </a:rPr>
              <a:t>Indra</a:t>
            </a:r>
            <a:r>
              <a:rPr lang="en-IN" sz="2000" dirty="0" smtClean="0">
                <a:latin typeface="Times New Roman" pitchFamily="18" charset="0"/>
                <a:cs typeface="Times New Roman" pitchFamily="18" charset="0"/>
              </a:rPr>
              <a:t> with a journey through heaven. After returning to Earth years later, </a:t>
            </a:r>
            <a:r>
              <a:rPr lang="en-IN" sz="2000" dirty="0" err="1" smtClean="0">
                <a:latin typeface="Times New Roman" pitchFamily="18" charset="0"/>
                <a:cs typeface="Times New Roman" pitchFamily="18" charset="0"/>
              </a:rPr>
              <a:t>Duṣyanta</a:t>
            </a:r>
            <a:r>
              <a:rPr lang="en-IN" sz="2000" dirty="0" smtClean="0">
                <a:latin typeface="Times New Roman" pitchFamily="18" charset="0"/>
                <a:cs typeface="Times New Roman" pitchFamily="18" charset="0"/>
              </a:rPr>
              <a:t> finds </a:t>
            </a:r>
            <a:r>
              <a:rPr lang="en-IN" sz="2000" dirty="0" err="1" smtClean="0">
                <a:latin typeface="Times New Roman" pitchFamily="18" charset="0"/>
                <a:cs typeface="Times New Roman" pitchFamily="18" charset="0"/>
              </a:rPr>
              <a:t>Śakuntala</a:t>
            </a:r>
            <a:r>
              <a:rPr lang="en-IN" sz="2000" dirty="0" smtClean="0">
                <a:latin typeface="Times New Roman" pitchFamily="18" charset="0"/>
                <a:cs typeface="Times New Roman" pitchFamily="18" charset="0"/>
              </a:rPr>
              <a:t> and their son by chance, and recognizes them.</a:t>
            </a:r>
          </a:p>
          <a:p>
            <a:r>
              <a:rPr lang="en-IN" sz="2000" dirty="0" smtClean="0">
                <a:latin typeface="Times New Roman" pitchFamily="18" charset="0"/>
                <a:cs typeface="Times New Roman" pitchFamily="18" charset="0"/>
              </a:rPr>
              <a:t>In other versions, especially the one found in the ‘</a:t>
            </a:r>
            <a:r>
              <a:rPr lang="en-IN" sz="2000" dirty="0" err="1" smtClean="0">
                <a:latin typeface="Times New Roman" pitchFamily="18" charset="0"/>
                <a:cs typeface="Times New Roman" pitchFamily="18" charset="0"/>
              </a:rPr>
              <a:t>Mahabharat</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Śakuntala</a:t>
            </a:r>
            <a:r>
              <a:rPr lang="en-IN" sz="2000" dirty="0" smtClean="0">
                <a:latin typeface="Times New Roman" pitchFamily="18" charset="0"/>
                <a:cs typeface="Times New Roman" pitchFamily="18" charset="0"/>
              </a:rPr>
              <a:t> is not reunited until their son </a:t>
            </a:r>
            <a:r>
              <a:rPr lang="en-IN" sz="2000" dirty="0" err="1" smtClean="0">
                <a:latin typeface="Times New Roman" pitchFamily="18" charset="0"/>
                <a:cs typeface="Times New Roman" pitchFamily="18" charset="0"/>
              </a:rPr>
              <a:t>Bharata</a:t>
            </a:r>
            <a:r>
              <a:rPr lang="en-IN" sz="2000" dirty="0" smtClean="0">
                <a:latin typeface="Times New Roman" pitchFamily="18" charset="0"/>
                <a:cs typeface="Times New Roman" pitchFamily="18" charset="0"/>
              </a:rPr>
              <a:t> is born, and found by the king playing with lion cubs. </a:t>
            </a:r>
            <a:r>
              <a:rPr lang="en-IN" sz="2000" dirty="0" err="1" smtClean="0">
                <a:latin typeface="Times New Roman" pitchFamily="18" charset="0"/>
                <a:cs typeface="Times New Roman" pitchFamily="18" charset="0"/>
              </a:rPr>
              <a:t>Duṣyanta</a:t>
            </a:r>
            <a:r>
              <a:rPr lang="en-IN" sz="2000" dirty="0" smtClean="0">
                <a:latin typeface="Times New Roman" pitchFamily="18" charset="0"/>
                <a:cs typeface="Times New Roman" pitchFamily="18" charset="0"/>
              </a:rPr>
              <a:t> meets young </a:t>
            </a:r>
            <a:r>
              <a:rPr lang="en-IN" sz="2000" dirty="0" err="1" smtClean="0">
                <a:latin typeface="Times New Roman" pitchFamily="18" charset="0"/>
                <a:cs typeface="Times New Roman" pitchFamily="18" charset="0"/>
              </a:rPr>
              <a:t>Bharata</a:t>
            </a:r>
            <a:r>
              <a:rPr lang="en-IN" sz="2000" dirty="0" smtClean="0">
                <a:latin typeface="Times New Roman" pitchFamily="18" charset="0"/>
                <a:cs typeface="Times New Roman" pitchFamily="18" charset="0"/>
              </a:rPr>
              <a:t> and enquires about his parents, and finds out that </a:t>
            </a:r>
            <a:r>
              <a:rPr lang="en-IN" sz="2000" dirty="0" err="1" smtClean="0">
                <a:latin typeface="Times New Roman" pitchFamily="18" charset="0"/>
                <a:cs typeface="Times New Roman" pitchFamily="18" charset="0"/>
              </a:rPr>
              <a:t>Bharata</a:t>
            </a:r>
            <a:r>
              <a:rPr lang="en-IN" sz="2000" dirty="0" smtClean="0">
                <a:latin typeface="Times New Roman" pitchFamily="18" charset="0"/>
                <a:cs typeface="Times New Roman" pitchFamily="18" charset="0"/>
              </a:rPr>
              <a:t> is indeed his son. </a:t>
            </a:r>
            <a:r>
              <a:rPr lang="en-IN" sz="2000" dirty="0" err="1" smtClean="0">
                <a:latin typeface="Times New Roman" pitchFamily="18" charset="0"/>
                <a:cs typeface="Times New Roman" pitchFamily="18" charset="0"/>
              </a:rPr>
              <a:t>Bharata</a:t>
            </a:r>
            <a:r>
              <a:rPr lang="en-IN" sz="2000" dirty="0" smtClean="0">
                <a:latin typeface="Times New Roman" pitchFamily="18" charset="0"/>
                <a:cs typeface="Times New Roman" pitchFamily="18" charset="0"/>
              </a:rPr>
              <a:t> is an ancestor of the lineages of the </a:t>
            </a:r>
            <a:r>
              <a:rPr lang="en-IN" sz="2000" dirty="0" err="1" smtClean="0">
                <a:latin typeface="Times New Roman" pitchFamily="18" charset="0"/>
                <a:cs typeface="Times New Roman" pitchFamily="18" charset="0"/>
              </a:rPr>
              <a:t>Kauravas</a:t>
            </a:r>
            <a:r>
              <a:rPr lang="en-IN" sz="2000" dirty="0" smtClean="0">
                <a:latin typeface="Times New Roman" pitchFamily="18" charset="0"/>
                <a:cs typeface="Times New Roman" pitchFamily="18" charset="0"/>
              </a:rPr>
              <a:t> and </a:t>
            </a:r>
            <a:r>
              <a:rPr lang="en-IN" sz="2000" dirty="0" err="1" smtClean="0">
                <a:latin typeface="Times New Roman" pitchFamily="18" charset="0"/>
                <a:cs typeface="Times New Roman" pitchFamily="18" charset="0"/>
              </a:rPr>
              <a:t>Pandavas</a:t>
            </a:r>
            <a:r>
              <a:rPr lang="en-IN" sz="2000" dirty="0" smtClean="0">
                <a:latin typeface="Times New Roman" pitchFamily="18" charset="0"/>
                <a:cs typeface="Times New Roman" pitchFamily="18" charset="0"/>
              </a:rPr>
              <a:t>, who fought the epic war of the </a:t>
            </a:r>
            <a:r>
              <a:rPr lang="en-IN" sz="2000" dirty="0" err="1" smtClean="0">
                <a:latin typeface="Times New Roman" pitchFamily="18" charset="0"/>
                <a:cs typeface="Times New Roman" pitchFamily="18" charset="0"/>
              </a:rPr>
              <a:t>Mahābhārata</a:t>
            </a:r>
            <a:r>
              <a:rPr lang="en-IN" sz="2000" dirty="0" smtClean="0">
                <a:latin typeface="Times New Roman" pitchFamily="18" charset="0"/>
                <a:cs typeface="Times New Roman" pitchFamily="18" charset="0"/>
              </a:rPr>
              <a:t>. It is after this </a:t>
            </a:r>
            <a:r>
              <a:rPr lang="en-IN" sz="2000" dirty="0" err="1" smtClean="0">
                <a:latin typeface="Times New Roman" pitchFamily="18" charset="0"/>
                <a:cs typeface="Times New Roman" pitchFamily="18" charset="0"/>
              </a:rPr>
              <a:t>Bharata</a:t>
            </a:r>
            <a:r>
              <a:rPr lang="en-IN" sz="2000" dirty="0" smtClean="0">
                <a:latin typeface="Times New Roman" pitchFamily="18" charset="0"/>
                <a:cs typeface="Times New Roman" pitchFamily="18" charset="0"/>
              </a:rPr>
              <a:t> that India was given the name "</a:t>
            </a:r>
            <a:r>
              <a:rPr lang="en-IN" sz="2000" dirty="0" err="1" smtClean="0">
                <a:latin typeface="Times New Roman" pitchFamily="18" charset="0"/>
                <a:cs typeface="Times New Roman" pitchFamily="18" charset="0"/>
              </a:rPr>
              <a:t>Bhāratavarsha</a:t>
            </a:r>
            <a:r>
              <a:rPr lang="en-IN" sz="2000" dirty="0" smtClean="0">
                <a:latin typeface="Times New Roman" pitchFamily="18" charset="0"/>
                <a:cs typeface="Times New Roman" pitchFamily="18" charset="0"/>
              </a:rPr>
              <a:t>", the 'Land of </a:t>
            </a:r>
            <a:r>
              <a:rPr lang="en-IN" sz="2000" dirty="0" err="1" smtClean="0">
                <a:latin typeface="Times New Roman" pitchFamily="18" charset="0"/>
                <a:cs typeface="Times New Roman" pitchFamily="18" charset="0"/>
              </a:rPr>
              <a:t>Bharata</a:t>
            </a:r>
            <a:r>
              <a:rPr lang="en-IN" sz="2000" dirty="0" smtClean="0">
                <a:latin typeface="Times New Roman" pitchFamily="18" charset="0"/>
                <a:cs typeface="Times New Roman" pitchFamily="18" charset="0"/>
              </a:rPr>
              <a:t>'.</a:t>
            </a:r>
            <a:endParaRPr lang="en-IN"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43174" y="285728"/>
            <a:ext cx="4071966"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Themes</a:t>
            </a:r>
            <a:endParaRPr lang="en-IN" sz="4000" dirty="0"/>
          </a:p>
        </p:txBody>
      </p:sp>
      <p:sp>
        <p:nvSpPr>
          <p:cNvPr id="3" name="TextBox 2"/>
          <p:cNvSpPr txBox="1"/>
          <p:nvPr/>
        </p:nvSpPr>
        <p:spPr>
          <a:xfrm>
            <a:off x="428596" y="2143116"/>
            <a:ext cx="8286808" cy="2677656"/>
          </a:xfrm>
          <a:prstGeom prst="rect">
            <a:avLst/>
          </a:prstGeom>
          <a:noFill/>
        </p:spPr>
        <p:txBody>
          <a:bodyPr wrap="square" rtlCol="0">
            <a:spAutoFit/>
          </a:bodyPr>
          <a:lstStyle/>
          <a:p>
            <a:pPr>
              <a:buFont typeface="Wingdings" pitchFamily="2" charset="2"/>
              <a:buChar char="Ø"/>
            </a:pPr>
            <a:r>
              <a:rPr lang="en-US" sz="2800" dirty="0" smtClean="0">
                <a:latin typeface="Times New Roman" pitchFamily="18" charset="0"/>
                <a:cs typeface="Times New Roman" pitchFamily="18" charset="0"/>
              </a:rPr>
              <a:t>Love </a:t>
            </a:r>
          </a:p>
          <a:p>
            <a:pPr>
              <a:buFont typeface="Wingdings" pitchFamily="2" charset="2"/>
              <a:buChar char="Ø"/>
            </a:pPr>
            <a:r>
              <a:rPr lang="en-US" sz="2800" dirty="0" smtClean="0">
                <a:latin typeface="Times New Roman" pitchFamily="18" charset="0"/>
                <a:cs typeface="Times New Roman" pitchFamily="18" charset="0"/>
              </a:rPr>
              <a:t>Marriage</a:t>
            </a:r>
          </a:p>
          <a:p>
            <a:pPr>
              <a:buFont typeface="Wingdings" pitchFamily="2" charset="2"/>
              <a:buChar char="Ø"/>
            </a:pPr>
            <a:r>
              <a:rPr lang="en-US" sz="2800" dirty="0" smtClean="0">
                <a:latin typeface="Times New Roman" pitchFamily="18" charset="0"/>
                <a:cs typeface="Times New Roman" pitchFamily="18" charset="0"/>
              </a:rPr>
              <a:t>Concealment and Separation</a:t>
            </a:r>
          </a:p>
          <a:p>
            <a:pPr>
              <a:buFont typeface="Wingdings" pitchFamily="2" charset="2"/>
              <a:buChar char="Ø"/>
            </a:pPr>
            <a:r>
              <a:rPr lang="en-US" sz="2800" dirty="0" smtClean="0">
                <a:latin typeface="Times New Roman" pitchFamily="18" charset="0"/>
                <a:cs typeface="Times New Roman" pitchFamily="18" charset="0"/>
              </a:rPr>
              <a:t>Duty versus Desire</a:t>
            </a:r>
          </a:p>
          <a:p>
            <a:pPr>
              <a:buFont typeface="Wingdings" pitchFamily="2" charset="2"/>
              <a:buChar char="Ø"/>
            </a:pPr>
            <a:r>
              <a:rPr lang="en-US" sz="2800" dirty="0" smtClean="0">
                <a:latin typeface="Times New Roman" pitchFamily="18" charset="0"/>
                <a:cs typeface="Times New Roman" pitchFamily="18" charset="0"/>
              </a:rPr>
              <a:t>Courtly World versus The Hermitage</a:t>
            </a:r>
          </a:p>
          <a:p>
            <a:pPr>
              <a:buFont typeface="Wingdings" pitchFamily="2" charset="2"/>
              <a:buChar char="Ø"/>
            </a:pPr>
            <a:r>
              <a:rPr lang="en-US" sz="2800" smtClean="0">
                <a:latin typeface="Times New Roman" pitchFamily="18" charset="0"/>
                <a:cs typeface="Times New Roman" pitchFamily="18" charset="0"/>
              </a:rPr>
              <a:t>Prophecies and Curses </a:t>
            </a:r>
            <a:endParaRPr lang="en-IN" sz="28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77</TotalTime>
  <Words>79</Words>
  <Application>Microsoft Office PowerPoint</Application>
  <PresentationFormat>On-screen Show (4:3)</PresentationFormat>
  <Paragraphs>62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Paper</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12</cp:revision>
  <dcterms:created xsi:type="dcterms:W3CDTF">2023-09-30T06:08:04Z</dcterms:created>
  <dcterms:modified xsi:type="dcterms:W3CDTF">2023-10-02T17:32:06Z</dcterms:modified>
</cp:coreProperties>
</file>