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2"/>
  </p:notesMasterIdLst>
  <p:sldIdLst>
    <p:sldId id="267" r:id="rId2"/>
    <p:sldId id="257" r:id="rId3"/>
    <p:sldId id="258" r:id="rId4"/>
    <p:sldId id="260" r:id="rId5"/>
    <p:sldId id="261" r:id="rId6"/>
    <p:sldId id="259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0A3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94689" autoAdjust="0"/>
  </p:normalViewPr>
  <p:slideViewPr>
    <p:cSldViewPr>
      <p:cViewPr varScale="1">
        <p:scale>
          <a:sx n="56" d="100"/>
          <a:sy n="56" d="100"/>
        </p:scale>
        <p:origin x="172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6B384-C7E2-4CA1-9B53-C3F7DB2D77E2}" type="datetimeFigureOut">
              <a:rPr lang="en-US" smtClean="0"/>
              <a:pPr/>
              <a:t>1/20/2025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09434-94DC-4EFF-A305-6CF1E6700AD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9434-94DC-4EFF-A305-6CF1E6700AD8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75A5587-FA0B-4080-B2B5-4C21ABA46E1F}" type="datetimeFigureOut">
              <a:rPr lang="en-US" smtClean="0"/>
              <a:pPr/>
              <a:t>1/20/2025</a:t>
            </a:fld>
            <a:endParaRPr lang="en-I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33C0B19-BD63-4A13-9511-2E46F3B2328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5587-FA0B-4080-B2B5-4C21ABA46E1F}" type="datetimeFigureOut">
              <a:rPr lang="en-US" smtClean="0"/>
              <a:pPr/>
              <a:t>1/20/2025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0B19-BD63-4A13-9511-2E46F3B2328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275A5587-FA0B-4080-B2B5-4C21ABA46E1F}" type="datetimeFigureOut">
              <a:rPr lang="en-US" smtClean="0"/>
              <a:pPr/>
              <a:t>1/20/2025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33C0B19-BD63-4A13-9511-2E46F3B2328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5587-FA0B-4080-B2B5-4C21ABA46E1F}" type="datetimeFigureOut">
              <a:rPr lang="en-US" smtClean="0"/>
              <a:pPr/>
              <a:t>1/20/2025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0B19-BD63-4A13-9511-2E46F3B2328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75A5587-FA0B-4080-B2B5-4C21ABA46E1F}" type="datetimeFigureOut">
              <a:rPr lang="en-US" smtClean="0"/>
              <a:pPr/>
              <a:t>1/20/2025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F33C0B19-BD63-4A13-9511-2E46F3B2328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5587-FA0B-4080-B2B5-4C21ABA46E1F}" type="datetimeFigureOut">
              <a:rPr lang="en-US" smtClean="0"/>
              <a:pPr/>
              <a:t>1/20/2025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0B19-BD63-4A13-9511-2E46F3B2328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5587-FA0B-4080-B2B5-4C21ABA46E1F}" type="datetimeFigureOut">
              <a:rPr lang="en-US" smtClean="0"/>
              <a:pPr/>
              <a:t>1/20/2025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0B19-BD63-4A13-9511-2E46F3B2328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5587-FA0B-4080-B2B5-4C21ABA46E1F}" type="datetimeFigureOut">
              <a:rPr lang="en-US" smtClean="0"/>
              <a:pPr/>
              <a:t>1/20/2025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0B19-BD63-4A13-9511-2E46F3B2328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75A5587-FA0B-4080-B2B5-4C21ABA46E1F}" type="datetimeFigureOut">
              <a:rPr lang="en-US" smtClean="0"/>
              <a:pPr/>
              <a:t>1/20/2025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0B19-BD63-4A13-9511-2E46F3B2328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5587-FA0B-4080-B2B5-4C21ABA46E1F}" type="datetimeFigureOut">
              <a:rPr lang="en-US" smtClean="0"/>
              <a:pPr/>
              <a:t>1/20/2025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0B19-BD63-4A13-9511-2E46F3B2328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5587-FA0B-4080-B2B5-4C21ABA46E1F}" type="datetimeFigureOut">
              <a:rPr lang="en-US" smtClean="0"/>
              <a:pPr/>
              <a:t>1/20/2025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0B19-BD63-4A13-9511-2E46F3B2328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75A5587-FA0B-4080-B2B5-4C21ABA46E1F}" type="datetimeFigureOut">
              <a:rPr lang="en-US" smtClean="0"/>
              <a:pPr/>
              <a:t>1/20/2025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33C0B19-BD63-4A13-9511-2E46F3B2328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Algerian" pitchFamily="82" charset="0"/>
              </a:rPr>
              <a:t>PRESENTATION ON:</a:t>
            </a:r>
            <a:br>
              <a:rPr lang="en-US" sz="3600" dirty="0">
                <a:latin typeface="Algerian" pitchFamily="82" charset="0"/>
              </a:rPr>
            </a:br>
            <a:r>
              <a:rPr lang="en-US" sz="3600" dirty="0">
                <a:latin typeface="Algerian" pitchFamily="82" charset="0"/>
              </a:rPr>
              <a:t>INDUSTRIAL POLICY 1991</a:t>
            </a:r>
            <a:endParaRPr lang="en-IN" sz="36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090" y="2368894"/>
            <a:ext cx="7239000" cy="484632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                                                                                                            </a:t>
            </a:r>
          </a:p>
          <a:p>
            <a:pPr algn="ctr"/>
            <a:r>
              <a:rPr lang="en-US" dirty="0"/>
              <a:t>                                          </a:t>
            </a:r>
            <a:r>
              <a:rPr lang="en-US" sz="2800" dirty="0">
                <a:solidFill>
                  <a:srgbClr val="C00000"/>
                </a:solidFill>
              </a:rPr>
              <a:t>Dr. </a:t>
            </a:r>
            <a:r>
              <a:rPr lang="en-US" sz="2800" dirty="0" err="1">
                <a:solidFill>
                  <a:srgbClr val="C00000"/>
                </a:solidFill>
              </a:rPr>
              <a:t>Srinibash</a:t>
            </a:r>
            <a:r>
              <a:rPr lang="en-US" sz="2800" dirty="0">
                <a:solidFill>
                  <a:srgbClr val="C00000"/>
                </a:solidFill>
              </a:rPr>
              <a:t> Dash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Associate Professor &amp; Head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School of Management</a:t>
            </a:r>
          </a:p>
          <a:p>
            <a:pPr algn="ctr"/>
            <a:r>
              <a:rPr lang="en-US" sz="2800">
                <a:solidFill>
                  <a:srgbClr val="C00000"/>
                </a:solidFill>
              </a:rPr>
              <a:t>GMU, SBP</a:t>
            </a:r>
          </a:p>
          <a:p>
            <a:pPr>
              <a:buNone/>
            </a:pPr>
            <a:r>
              <a:rPr lang="en-US" sz="2800">
                <a:latin typeface="Algerian" pitchFamily="82" charset="0"/>
              </a:rPr>
              <a:t>                                          </a:t>
            </a:r>
            <a:r>
              <a:rPr lang="en-US"/>
              <a:t>        </a:t>
            </a:r>
            <a:endParaRPr lang="en-US" dirty="0"/>
          </a:p>
          <a:p>
            <a:pPr>
              <a:buNone/>
            </a:pPr>
            <a:r>
              <a:rPr lang="en-US" dirty="0"/>
              <a:t>                                                               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                                                     </a:t>
            </a:r>
            <a:endParaRPr lang="en-IN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>
                <a:latin typeface="Algerian" pitchFamily="82" charset="0"/>
              </a:rPr>
              <a:t>THANK YOU…….</a:t>
            </a:r>
          </a:p>
          <a:p>
            <a:pPr>
              <a:buNone/>
            </a:pPr>
            <a:r>
              <a:rPr lang="en-US" sz="4800" dirty="0">
                <a:latin typeface="Algerian" pitchFamily="82" charset="0"/>
              </a:rPr>
              <a:t>             FOR YOUR PATIENT HEARING……… </a:t>
            </a:r>
          </a:p>
          <a:p>
            <a:pPr>
              <a:buNone/>
            </a:pPr>
            <a:r>
              <a:rPr lang="en-US" sz="4800" dirty="0">
                <a:latin typeface="Algerian" pitchFamily="82" charset="0"/>
              </a:rPr>
              <a:t>             </a:t>
            </a:r>
            <a:endParaRPr lang="en-IN" sz="4800" dirty="0">
              <a:latin typeface="Algerian" pitchFamily="8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SYNOPSIS</a:t>
            </a:r>
            <a:endParaRPr lang="en-IN" sz="32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latin typeface="Comic Sans MS" pitchFamily="66" charset="0"/>
              </a:rPr>
              <a:t>MEANING  OF INDUSTRIAL POLICY</a:t>
            </a:r>
          </a:p>
          <a:p>
            <a:pPr>
              <a:buFont typeface="Wingdings" pitchFamily="2" charset="2"/>
              <a:buChar char="Ø"/>
            </a:pPr>
            <a:endParaRPr lang="en-US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Comic Sans MS" pitchFamily="66" charset="0"/>
              </a:rPr>
              <a:t>OBJECTIVE OF INDUSTRIAL POLICY</a:t>
            </a:r>
          </a:p>
          <a:p>
            <a:pPr>
              <a:buFont typeface="Wingdings" pitchFamily="2" charset="2"/>
              <a:buChar char="Ø"/>
            </a:pPr>
            <a:endParaRPr lang="en-US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Comic Sans MS" pitchFamily="66" charset="0"/>
              </a:rPr>
              <a:t>OBJECTIVE OF NEW INDUSTRIAL POLICY</a:t>
            </a:r>
          </a:p>
          <a:p>
            <a:pPr>
              <a:buFont typeface="Wingdings" pitchFamily="2" charset="2"/>
              <a:buChar char="Ø"/>
            </a:pPr>
            <a:endParaRPr lang="en-US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Comic Sans MS" pitchFamily="66" charset="0"/>
              </a:rPr>
              <a:t>FEATURES  OF NEW INDUSTRIAL POLICY</a:t>
            </a:r>
          </a:p>
          <a:p>
            <a:pPr>
              <a:buFont typeface="Wingdings" pitchFamily="2" charset="2"/>
              <a:buChar char="Ø"/>
            </a:pPr>
            <a:endParaRPr lang="en-US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Comic Sans MS" pitchFamily="66" charset="0"/>
              </a:rPr>
              <a:t>INDUSTRIAL POLICY</a:t>
            </a:r>
          </a:p>
          <a:p>
            <a:pPr>
              <a:buFont typeface="Wingdings" pitchFamily="2" charset="2"/>
              <a:buChar char="Ø"/>
            </a:pPr>
            <a:endParaRPr lang="en-US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Comic Sans MS" pitchFamily="66" charset="0"/>
              </a:rPr>
              <a:t>POSITIVE &amp; WATCH OUT</a:t>
            </a:r>
            <a:endParaRPr lang="en-IN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29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Bradley Hand ITC" pitchFamily="66" charset="0"/>
                <a:cs typeface="Aharoni" pitchFamily="2" charset="-79"/>
              </a:rPr>
              <a:t>MEANING :INDUSTRIAL POLICY</a:t>
            </a:r>
            <a:endParaRPr lang="en-IN" sz="5400" dirty="0">
              <a:latin typeface="Bradley Hand ITC" pitchFamily="66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" y="2326028"/>
            <a:ext cx="8229600" cy="438912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haroni" pitchFamily="2" charset="-79"/>
                <a:cs typeface="Aharoni" pitchFamily="2" charset="-79"/>
              </a:rPr>
              <a:t>INDUSTRIAL  POLICY  MEANS  RULES,REGULATIONS, PRINCIPLES, </a:t>
            </a:r>
          </a:p>
          <a:p>
            <a:r>
              <a:rPr lang="en-US" sz="2000" dirty="0">
                <a:latin typeface="Aharoni" pitchFamily="2" charset="-79"/>
                <a:cs typeface="Aharoni" pitchFamily="2" charset="-79"/>
              </a:rPr>
              <a:t>POLICIES,AND PROCEDURES LAID DOWN BY GOVERNMENT FOR REGULATING DEVELOPING AND CONTROLLING INDUSTRIAL </a:t>
            </a:r>
          </a:p>
          <a:p>
            <a:r>
              <a:rPr lang="en-US" sz="2000" dirty="0">
                <a:latin typeface="Aharoni" pitchFamily="2" charset="-79"/>
                <a:cs typeface="Aharoni" pitchFamily="2" charset="-79"/>
              </a:rPr>
              <a:t>UNDERTAKINGS IN THE COUNTRY .IT PRESCRIBES THE RESPECTIVE</a:t>
            </a:r>
          </a:p>
          <a:p>
            <a:r>
              <a:rPr lang="en-US" sz="2000" dirty="0">
                <a:latin typeface="Aharoni" pitchFamily="2" charset="-79"/>
                <a:cs typeface="Aharoni" pitchFamily="2" charset="-79"/>
              </a:rPr>
              <a:t> ROLES OF THE PUBLIC,PRIVATE JOINT AND COOPERATIVE </a:t>
            </a:r>
          </a:p>
          <a:p>
            <a:r>
              <a:rPr lang="en-US" sz="2000" dirty="0">
                <a:latin typeface="Aharoni" pitchFamily="2" charset="-79"/>
                <a:cs typeface="Aharoni" pitchFamily="2" charset="-79"/>
              </a:rPr>
              <a:t>FOR THE DEVELOPMENT OF INDUSTRIES .IT ALSO  INDICATES THE </a:t>
            </a:r>
          </a:p>
          <a:p>
            <a:r>
              <a:rPr lang="en-US" sz="2000" dirty="0">
                <a:latin typeface="Aharoni" pitchFamily="2" charset="-79"/>
                <a:cs typeface="Aharoni" pitchFamily="2" charset="-79"/>
              </a:rPr>
              <a:t>ROLES OF THE LARGE ,MEDIUM, AND SMALL SECTORS. IT </a:t>
            </a:r>
          </a:p>
          <a:p>
            <a:r>
              <a:rPr lang="en-US" sz="2000" dirty="0">
                <a:latin typeface="Aharoni" pitchFamily="2" charset="-79"/>
                <a:cs typeface="Aharoni" pitchFamily="2" charset="-79"/>
              </a:rPr>
              <a:t>INCORPORATES FISCAL AND MONETARY POLICIES, TARIFF </a:t>
            </a:r>
          </a:p>
          <a:p>
            <a:r>
              <a:rPr lang="en-US" sz="2000" dirty="0">
                <a:latin typeface="Aharoni" pitchFamily="2" charset="-79"/>
                <a:cs typeface="Aharoni" pitchFamily="2" charset="-79"/>
              </a:rPr>
              <a:t>POLICY,LABOUR POLICY AND THE GOVERNMENT ATTITUDE </a:t>
            </a:r>
          </a:p>
          <a:p>
            <a:r>
              <a:rPr lang="en-US" sz="2000" dirty="0">
                <a:latin typeface="Aharoni" pitchFamily="2" charset="-79"/>
                <a:cs typeface="Aharoni" pitchFamily="2" charset="-79"/>
              </a:rPr>
              <a:t>TOWARDS FOREIGN CAPITAL AND ROLE TO BE PLAYED BY MNCS </a:t>
            </a:r>
          </a:p>
          <a:p>
            <a:r>
              <a:rPr lang="en-US" sz="2000" dirty="0">
                <a:latin typeface="Aharoni" pitchFamily="2" charset="-79"/>
                <a:cs typeface="Aharoni" pitchFamily="2" charset="-79"/>
              </a:rPr>
              <a:t>IN THE DEVELOPMENT OF THE INDUSTRIAL SECTORS</a:t>
            </a:r>
            <a:r>
              <a:rPr lang="en-US" sz="2400" dirty="0">
                <a:latin typeface="Algerian" pitchFamily="82" charset="0"/>
              </a:rPr>
              <a:t>.</a:t>
            </a:r>
            <a:endParaRPr lang="en-IN" sz="2400" dirty="0">
              <a:latin typeface="Algerian" pitchFamily="8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52" y="714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Harrington" pitchFamily="82" charset="0"/>
              </a:rPr>
              <a:t>FEATURES   OF  NEW INDUSTRIAL POLICY :</a:t>
            </a:r>
            <a:br>
              <a:rPr lang="en-US" sz="3600" dirty="0">
                <a:latin typeface="Harrington" pitchFamily="82" charset="0"/>
              </a:rPr>
            </a:br>
            <a:endParaRPr lang="en-IN" sz="3600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" y="714356"/>
            <a:ext cx="10930014" cy="8215370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endParaRPr lang="en-US" sz="2000" dirty="0"/>
          </a:p>
          <a:p>
            <a:pPr>
              <a:buNone/>
            </a:pPr>
            <a:r>
              <a:rPr lang="en-US" sz="2000" dirty="0">
                <a:latin typeface="Comic Sans MS" pitchFamily="66" charset="0"/>
              </a:rPr>
              <a:t>DE-RESERVATION OF PUBLIC SECTOR:</a:t>
            </a:r>
          </a:p>
          <a:p>
            <a:pPr marL="342900" indent="-342900">
              <a:buNone/>
            </a:pPr>
            <a:r>
              <a:rPr lang="en-US" sz="1600" dirty="0">
                <a:latin typeface="Comic Sans MS" pitchFamily="66" charset="0"/>
              </a:rPr>
              <a:t>1.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THE  NO. OF  INDUSTRIES  RESERVED  FOR  PUBLIC  SECTOR WAS </a:t>
            </a:r>
          </a:p>
          <a:p>
            <a:pPr marL="342900" indent="-342900">
              <a:buNone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REDUCED TO INDUSTRIES .AT PRESENT ,THERE ARE ONLY 3 INDUSTRIES RESERVED FOR </a:t>
            </a:r>
          </a:p>
          <a:p>
            <a:pPr marL="342900" indent="-342900">
              <a:buNone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PUBLIC SECTOR WHICH INCLUDE:- ATOMIC ENERGY ,RAILWAYS , SPECIFIED MINERALS.</a:t>
            </a:r>
            <a:endParaRPr lang="en-IN" sz="1600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  <a:p>
            <a:pPr marL="342900" indent="-342900">
              <a:buNone/>
            </a:pPr>
            <a:r>
              <a:rPr lang="en-US" sz="2000" dirty="0">
                <a:latin typeface="Comic Sans MS" pitchFamily="66" charset="0"/>
              </a:rPr>
              <a:t>2. DE-LICENSING: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marL="342900" indent="-342900">
              <a:buNone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THE MOST IMPORTANT   FEATURES OF  NIP, 1991 WAS THE ABOLITION OF INDUSTRIAL </a:t>
            </a:r>
          </a:p>
          <a:p>
            <a:pPr marL="342900" indent="-342900">
              <a:buNone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LICENSING OF ALL INDUSTRIES EXCEPT 6 INDUSTRIES .THE 6 INDUSTRIES ARE OF</a:t>
            </a:r>
          </a:p>
          <a:p>
            <a:pPr marL="342900" indent="-342900">
              <a:buNone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social and strategic concern.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marL="342900" indent="-342900">
              <a:buNone/>
            </a:pPr>
            <a:r>
              <a:rPr lang="en-US" sz="2000" dirty="0">
                <a:latin typeface="Comic Sans MS" pitchFamily="66" charset="0"/>
              </a:rPr>
              <a:t>3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.</a:t>
            </a:r>
            <a:r>
              <a:rPr lang="en-US" sz="2000" dirty="0">
                <a:latin typeface="Comic Sans MS" pitchFamily="66" charset="0"/>
              </a:rPr>
              <a:t>DISINVESTMENT OF THE PUBLIC SECTOR:</a:t>
            </a:r>
          </a:p>
          <a:p>
            <a:pPr marL="342900" indent="-342900">
              <a:buNone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NIP  1991  PERMITTED DISINVESTMENT  OF  PUBLIC SECTOR  UNITS.  DISINVESTMENT</a:t>
            </a:r>
          </a:p>
          <a:p>
            <a:pPr marL="342900" indent="-342900">
              <a:buNone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IS A PROCESS OF SELLING GOVERNMENT EQUITY IN PSUs IN FAVOUR OF PRIVATE PARTIES. </a:t>
            </a:r>
          </a:p>
          <a:p>
            <a:pPr marL="342900" indent="-342900">
              <a:buNone/>
            </a:pPr>
            <a:r>
              <a:rPr lang="en-US" sz="2000" dirty="0">
                <a:latin typeface="Comic Sans MS" pitchFamily="66" charset="0"/>
              </a:rPr>
              <a:t>4.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FOREIGN  INVESTMENT: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marL="342900" indent="-342900">
              <a:buNone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APPROVAL WILL BE  GIVEN  FOR  DIRECT  FOREIGN  INVESTMENT  UPTO 5 1% FOREIGN </a:t>
            </a:r>
          </a:p>
          <a:p>
            <a:pPr marL="342900" indent="-342900">
              <a:buNone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EQUITY IN HIGH  PRIORITY INDUSTRIES .THERE SHALL BE  NO BOTTLENECKS  OF  ANY </a:t>
            </a:r>
          </a:p>
          <a:p>
            <a:pPr marL="342900" indent="-342900">
              <a:buNone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KIND IN THIS PROCESS.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marL="342900" indent="-342900">
              <a:buNone/>
            </a:pP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marL="342900" indent="-342900">
              <a:buNone/>
            </a:pPr>
            <a:endParaRPr lang="en-US" sz="2000" dirty="0">
              <a:latin typeface="Comic Sans MS" pitchFamily="66" charset="0"/>
            </a:endParaRPr>
          </a:p>
          <a:p>
            <a:pPr marL="342900" indent="-342900">
              <a:buNone/>
            </a:pPr>
            <a:endParaRPr lang="en-US" sz="2000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  <a:p>
            <a:pPr marL="342900" indent="-342900">
              <a:buNone/>
            </a:pP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marL="342900" indent="-342900">
              <a:buNone/>
            </a:pP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372476" cy="1143000"/>
          </a:xfrm>
        </p:spPr>
        <p:txBody>
          <a:bodyPr>
            <a:normAutofit/>
          </a:bodyPr>
          <a:lstStyle/>
          <a:p>
            <a:r>
              <a:rPr lang="en-US" sz="3200" i="1" dirty="0">
                <a:latin typeface="Cooper Black" pitchFamily="18" charset="0"/>
              </a:rPr>
              <a:t>FEATURE C</a:t>
            </a:r>
            <a:r>
              <a:rPr lang="en-US" sz="3200" dirty="0">
                <a:latin typeface="Cooper Black" pitchFamily="18" charset="0"/>
              </a:rPr>
              <a:t>ONTINUES</a:t>
            </a:r>
            <a:r>
              <a:rPr lang="en-US" sz="3200" dirty="0"/>
              <a:t>……..</a:t>
            </a:r>
            <a:endParaRPr lang="en-IN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lgerian" pitchFamily="82" charset="0"/>
              </a:rPr>
              <a:t>MRTP ACT: </a:t>
            </a:r>
          </a:p>
          <a:p>
            <a:pPr>
              <a:buNone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lgerian" pitchFamily="82" charset="0"/>
              </a:rPr>
              <a:t>EMPHASIS WILL BE  PLACED ON CONTROLLING AND  REGULATING MONOPOLISTIC , RESTRICTED AND UNFAIR TRADE PRACTICES. SIMULTANEOUSLY , THE NEWLY EMPOWERD MRTP COMMISSION WILL BE AUTHORISED  TO INITIATIVE INVESTIGATION.</a:t>
            </a:r>
          </a:p>
          <a:p>
            <a:r>
              <a:rPr lang="en-US" sz="2800" dirty="0">
                <a:latin typeface="Algerian" pitchFamily="82" charset="0"/>
              </a:rPr>
              <a:t>FREE ENTRY TO FOREIGN INVESTMENT &amp; TECHNOLOGY:</a:t>
            </a:r>
          </a:p>
          <a:p>
            <a:pPr>
              <a:buNone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lgerian" pitchFamily="82" charset="0"/>
              </a:rPr>
              <a:t>THE GOVERNMENT IS COMMITTED TO PROMOTE INCREASED FLOW OF FOREIGN DIRECT INVESTMENT FOR BETTER TECHNOLOGY , MODERISATION , PROVIDING PRODUCT AND SERVICES  OF INTERNATIONAL STANDARDS.</a:t>
            </a:r>
            <a:endParaRPr lang="en-IN" sz="2000" dirty="0">
              <a:solidFill>
                <a:schemeClr val="tx2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lgerian" pitchFamily="82" charset="0"/>
              </a:rPr>
              <a:t>OBJECTIVES OF INDUSTRIAL POLICY</a:t>
            </a:r>
            <a:endParaRPr lang="en-IN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389120"/>
          </a:xfrm>
        </p:spPr>
        <p:txBody>
          <a:bodyPr>
            <a:noAutofit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en-US" sz="1600" i="1" dirty="0"/>
              <a:t>TO MAINTAIN A SUSTAINED GROWTH IN PRODUCTIVITY.</a:t>
            </a:r>
          </a:p>
          <a:p>
            <a:pPr marL="514350" indent="-514350">
              <a:buFont typeface="Wingdings" pitchFamily="2" charset="2"/>
              <a:buChar char="v"/>
            </a:pPr>
            <a:endParaRPr lang="en-US" sz="1600" i="1" dirty="0"/>
          </a:p>
          <a:p>
            <a:pPr marL="514350" indent="-514350">
              <a:buFont typeface="Wingdings" pitchFamily="2" charset="2"/>
              <a:buChar char="v"/>
            </a:pPr>
            <a:r>
              <a:rPr lang="en-US" sz="1600" i="1" dirty="0"/>
              <a:t>TO ENHANCE GAINFUL EMPLOYMENT.</a:t>
            </a:r>
          </a:p>
          <a:p>
            <a:pPr marL="514350" indent="-514350">
              <a:buFont typeface="Wingdings" pitchFamily="2" charset="2"/>
              <a:buChar char="v"/>
            </a:pPr>
            <a:endParaRPr lang="en-US" sz="1600" i="1" dirty="0"/>
          </a:p>
          <a:p>
            <a:pPr marL="514350" indent="-514350">
              <a:buFont typeface="Wingdings" pitchFamily="2" charset="2"/>
              <a:buChar char="v"/>
            </a:pPr>
            <a:r>
              <a:rPr lang="en-US" sz="1600" i="1" dirty="0"/>
              <a:t>TO PREVENT UNDUE CONCENTRATION OF ECONOMIC POWER.</a:t>
            </a:r>
          </a:p>
          <a:p>
            <a:pPr marL="514350" indent="-514350">
              <a:buFont typeface="Wingdings" pitchFamily="2" charset="2"/>
              <a:buChar char="v"/>
            </a:pPr>
            <a:endParaRPr lang="en-US" sz="1600" i="1" dirty="0"/>
          </a:p>
          <a:p>
            <a:pPr marL="514350" indent="-514350">
              <a:buFont typeface="Wingdings" pitchFamily="2" charset="2"/>
              <a:buChar char="v"/>
            </a:pPr>
            <a:r>
              <a:rPr lang="en-US" sz="1600" i="1" dirty="0"/>
              <a:t>TO  ATTAIN  INTERNATIONAL COMPETITIVENESS  AND TRANSFORM INDIA INTO A MAJOR PARTNER AND PLAYER IN THE GLOBAL ARENA.</a:t>
            </a:r>
          </a:p>
          <a:p>
            <a:pPr marL="514350" indent="-514350">
              <a:buFont typeface="Wingdings" pitchFamily="2" charset="2"/>
              <a:buChar char="v"/>
            </a:pPr>
            <a:endParaRPr lang="en-US" sz="1600" i="1" dirty="0"/>
          </a:p>
          <a:p>
            <a:pPr marL="514350" indent="-514350">
              <a:buFont typeface="Wingdings" pitchFamily="2" charset="2"/>
              <a:buChar char="v"/>
            </a:pPr>
            <a:r>
              <a:rPr lang="en-US" sz="1600" i="1" dirty="0"/>
              <a:t>LIBERALISING THE INDUSTRY  FROM  THE  REGULATORY  DEVICES SUCH  AS  LICENSES  AND  CONTROLS.</a:t>
            </a:r>
          </a:p>
          <a:p>
            <a:pPr marL="514350" indent="-514350">
              <a:buFont typeface="Wingdings" pitchFamily="2" charset="2"/>
              <a:buChar char="v"/>
            </a:pPr>
            <a:endParaRPr lang="en-US" sz="1600" i="1" dirty="0"/>
          </a:p>
          <a:p>
            <a:pPr marL="514350" indent="-514350">
              <a:buFont typeface="Wingdings" pitchFamily="2" charset="2"/>
              <a:buChar char="v"/>
            </a:pPr>
            <a:r>
              <a:rPr lang="en-US" sz="1600" i="1" dirty="0"/>
              <a:t>ABOLITION  OF  INDUSTRIAL   LICENSING.</a:t>
            </a:r>
          </a:p>
          <a:p>
            <a:pPr marL="514350" indent="-514350">
              <a:buFont typeface="Wingdings" pitchFamily="2" charset="2"/>
              <a:buChar char="v"/>
            </a:pPr>
            <a:endParaRPr lang="en-US" sz="1600" i="1" dirty="0"/>
          </a:p>
          <a:p>
            <a:pPr marL="514350" indent="-514350">
              <a:buFont typeface="Wingdings" pitchFamily="2" charset="2"/>
              <a:buChar char="v"/>
            </a:pPr>
            <a:r>
              <a:rPr lang="en-US" sz="1600" i="1" dirty="0"/>
              <a:t>DE- RESERVATION OF  INDUSTRIES  FOR  PUBLIC  SECTOR.</a:t>
            </a:r>
          </a:p>
          <a:p>
            <a:pPr marL="514350" indent="-514350">
              <a:buFont typeface="Wingdings" pitchFamily="2" charset="2"/>
              <a:buChar char="v"/>
            </a:pPr>
            <a:endParaRPr lang="en-US" sz="1600" i="1" dirty="0"/>
          </a:p>
          <a:p>
            <a:pPr marL="514350" indent="-514350">
              <a:buFont typeface="Wingdings" pitchFamily="2" charset="2"/>
              <a:buChar char="v"/>
            </a:pPr>
            <a:r>
              <a:rPr lang="en-US" sz="1600" i="1" dirty="0"/>
              <a:t>DISINVESTMENT   IN  SELECTED  PUBLIC  SECTOR  INDUSTRIAL   UNITS.</a:t>
            </a:r>
          </a:p>
          <a:p>
            <a:pPr marL="514350" indent="-514350">
              <a:buFont typeface="Wingdings" pitchFamily="2" charset="2"/>
              <a:buChar char="v"/>
            </a:pPr>
            <a:endParaRPr lang="en-US" sz="1600" i="1" dirty="0"/>
          </a:p>
          <a:p>
            <a:pPr marL="514350" indent="-514350">
              <a:buNone/>
            </a:pPr>
            <a:endParaRPr lang="en-US" sz="1600" i="1" dirty="0"/>
          </a:p>
          <a:p>
            <a:pPr marL="514350" indent="-514350">
              <a:buFont typeface="Wingdings" pitchFamily="2" charset="2"/>
              <a:buChar char="v"/>
            </a:pPr>
            <a:endParaRPr lang="en-US" sz="1600" i="1" dirty="0"/>
          </a:p>
          <a:p>
            <a:pPr marL="514350" indent="-514350">
              <a:buFont typeface="Wingdings" pitchFamily="2" charset="2"/>
              <a:buChar char="v"/>
            </a:pPr>
            <a:endParaRPr lang="en-US" sz="1600" i="1" dirty="0"/>
          </a:p>
          <a:p>
            <a:pPr marL="514350" indent="-514350">
              <a:buFont typeface="Wingdings" pitchFamily="2" charset="2"/>
              <a:buChar char="v"/>
            </a:pPr>
            <a:endParaRPr lang="en-US" sz="1600" i="1" dirty="0"/>
          </a:p>
          <a:p>
            <a:pPr marL="514350" indent="-514350">
              <a:buFont typeface="Wingdings" pitchFamily="2" charset="2"/>
              <a:buChar char="v"/>
            </a:pPr>
            <a:endParaRPr lang="en-IN" sz="1600" i="1" dirty="0"/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08" y="0"/>
            <a:ext cx="9286908" cy="685799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Algerian" pitchFamily="82" charset="0"/>
              </a:rPr>
              <a:t>POSITIVES &amp; WATCH-OUT:</a:t>
            </a:r>
            <a:br>
              <a:rPr lang="en-US" sz="3600" dirty="0">
                <a:solidFill>
                  <a:schemeClr val="tx1"/>
                </a:solidFill>
                <a:latin typeface="Algerian" pitchFamily="82" charset="0"/>
              </a:rPr>
            </a:br>
            <a:endParaRPr lang="en-IN" sz="3600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715040"/>
          </a:xfrm>
        </p:spPr>
        <p:txBody>
          <a:bodyPr/>
          <a:lstStyle/>
          <a:p>
            <a:pPr>
              <a:buNone/>
            </a:pPr>
            <a:r>
              <a:rPr lang="en-US" dirty="0">
                <a:latin typeface="Comic Sans MS" pitchFamily="66" charset="0"/>
              </a:rPr>
              <a:t>POSITIVES: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>
                <a:solidFill>
                  <a:srgbClr val="A60A3A"/>
                </a:solidFill>
                <a:latin typeface="Comic Sans MS" pitchFamily="66" charset="0"/>
              </a:rPr>
              <a:t>DE-LICENSING OF MOST INDUSTRIES WILL HELP ENTREPRENEURS TO QUICKLY SEIZE BUSINESS OPPORTUNITIES.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>
                <a:solidFill>
                  <a:srgbClr val="A60A3A"/>
                </a:solidFill>
                <a:latin typeface="Comic Sans MS" pitchFamily="66" charset="0"/>
              </a:rPr>
              <a:t>REMOVAL OF CONTROLS  UNDER THE MRTP ACT WILL FACILITATE EXPANSION AND GROWTH.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>
                <a:solidFill>
                  <a:srgbClr val="A60A3A"/>
                </a:solidFill>
                <a:latin typeface="Comic Sans MS" pitchFamily="66" charset="0"/>
              </a:rPr>
              <a:t>THERE  WILL  BE  GREATER  INFLOW  OF FOREIGN CAPITAL  AND TECHNOLOGY DUE TO  EASING  OF  RESTRICTIONS .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>
                <a:solidFill>
                  <a:srgbClr val="A60A3A"/>
                </a:solidFill>
                <a:latin typeface="Comic Sans MS" pitchFamily="66" charset="0"/>
              </a:rPr>
              <a:t>BURDEN  ON THE  P[UBLIC  SECTOR  WILL  BE  REDUCED..</a:t>
            </a:r>
          </a:p>
          <a:p>
            <a:pPr>
              <a:buFont typeface="Wingdings" pitchFamily="2" charset="2"/>
              <a:buChar char="q"/>
            </a:pPr>
            <a:endParaRPr lang="en-US" sz="2000" dirty="0">
              <a:solidFill>
                <a:srgbClr val="A60A3A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2800" dirty="0">
                <a:latin typeface="Comic Sans MS" pitchFamily="66" charset="0"/>
              </a:rPr>
              <a:t>WATCH-OUT</a:t>
            </a:r>
            <a:r>
              <a:rPr lang="en-US" sz="2800" dirty="0">
                <a:latin typeface="Algerian" pitchFamily="82" charset="0"/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>
                <a:solidFill>
                  <a:srgbClr val="A60A3A"/>
                </a:solidFill>
                <a:latin typeface="Comic Sans MS" pitchFamily="66" charset="0"/>
              </a:rPr>
              <a:t>THE BUREAUCRACY HAS A TENDENCY TO ATTEMPT TO DEFEAT MEASURES AIMED AT DE-REGULATION.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>
                <a:solidFill>
                  <a:srgbClr val="A60A3A"/>
                </a:solidFill>
                <a:latin typeface="Comic Sans MS" pitchFamily="66" charset="0"/>
              </a:rPr>
              <a:t>FOREIGN INVESTORS  STILL REGARD THE  POLICY  AND  PROCEDURAL SYSTEM  IN  INDIA  CONFUSING.</a:t>
            </a:r>
          </a:p>
          <a:p>
            <a:pPr>
              <a:buNone/>
            </a:pPr>
            <a:endParaRPr lang="en-US" sz="2800" dirty="0">
              <a:latin typeface="Algerian" pitchFamily="82" charset="0"/>
            </a:endParaRPr>
          </a:p>
          <a:p>
            <a:pPr>
              <a:buNone/>
            </a:pPr>
            <a:endParaRPr lang="en-US" sz="2000" dirty="0">
              <a:solidFill>
                <a:srgbClr val="A60A3A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endParaRPr lang="en-IN" sz="2000" dirty="0">
              <a:solidFill>
                <a:srgbClr val="A60A3A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Freestyle Script" pitchFamily="66" charset="0"/>
              </a:rPr>
              <a:t>WATCH- OUT CONTINUES………..</a:t>
            </a:r>
            <a:endParaRPr lang="en-IN" sz="3600" dirty="0">
              <a:latin typeface="Freestyle Scrip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>
                <a:solidFill>
                  <a:srgbClr val="A60A3A"/>
                </a:solidFill>
                <a:latin typeface="Comic Sans MS" pitchFamily="66" charset="0"/>
              </a:rPr>
              <a:t>   RATHER MANY FEEL THAT POLICY  AND DEVELOPMENT IN CHINA IS SUPERIOR TO INDIA.</a:t>
            </a:r>
          </a:p>
          <a:p>
            <a:pPr>
              <a:buNone/>
            </a:pPr>
            <a:endParaRPr lang="en-US" sz="2400" dirty="0">
              <a:solidFill>
                <a:srgbClr val="A60A3A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rgbClr val="A60A3A"/>
                </a:solidFill>
                <a:latin typeface="Comic Sans MS" pitchFamily="66" charset="0"/>
              </a:rPr>
              <a:t>DISTORTION IN  INDUSTRIAL  PATTERN  WOULD  OCCUR  DUE TO SLOW PACE OF INVESTMENT IN FEW BASIC &amp; STRATEGIC INDUSTRIES . ABSENCE OF A MECHANISM WOULD SLOW DOWN THE DEVELOPMENT OF BACKWARD  AREAS .</a:t>
            </a:r>
            <a:endParaRPr lang="en-IN" sz="2400" dirty="0">
              <a:solidFill>
                <a:srgbClr val="A60A3A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356</TotalTime>
  <Words>606</Words>
  <Application>Microsoft Office PowerPoint</Application>
  <PresentationFormat>On-screen Show (4:3)</PresentationFormat>
  <Paragraphs>100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Aharoni</vt:lpstr>
      <vt:lpstr>Algerian</vt:lpstr>
      <vt:lpstr>Bradley Hand ITC</vt:lpstr>
      <vt:lpstr>Calibri</vt:lpstr>
      <vt:lpstr>Comic Sans MS</vt:lpstr>
      <vt:lpstr>Cooper Black</vt:lpstr>
      <vt:lpstr>Courier New</vt:lpstr>
      <vt:lpstr>Freestyle Script</vt:lpstr>
      <vt:lpstr>Harrington</vt:lpstr>
      <vt:lpstr>Trebuchet MS</vt:lpstr>
      <vt:lpstr>Wingdings</vt:lpstr>
      <vt:lpstr>Wingdings 2</vt:lpstr>
      <vt:lpstr>Opulent</vt:lpstr>
      <vt:lpstr>PRESENTATION ON: INDUSTRIAL POLICY 1991</vt:lpstr>
      <vt:lpstr>SYNOPSIS</vt:lpstr>
      <vt:lpstr>MEANING :INDUSTRIAL POLICY</vt:lpstr>
      <vt:lpstr>FEATURES   OF  NEW INDUSTRIAL POLICY : </vt:lpstr>
      <vt:lpstr>FEATURE CONTINUES……..</vt:lpstr>
      <vt:lpstr>OBJECTIVES OF INDUSTRIAL POLICY</vt:lpstr>
      <vt:lpstr>PowerPoint Presentation</vt:lpstr>
      <vt:lpstr>POSITIVES &amp; WATCH-OUT: </vt:lpstr>
      <vt:lpstr>WATCH- OUT CONTINUES………..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ON</dc:title>
  <dc:creator>laptop</dc:creator>
  <cp:lastModifiedBy>OWNER</cp:lastModifiedBy>
  <cp:revision>45</cp:revision>
  <dcterms:created xsi:type="dcterms:W3CDTF">2014-11-02T13:10:21Z</dcterms:created>
  <dcterms:modified xsi:type="dcterms:W3CDTF">2025-01-20T17:15:55Z</dcterms:modified>
</cp:coreProperties>
</file>