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8" r:id="rId1"/>
  </p:sldMasterIdLst>
  <p:sldIdLst>
    <p:sldId id="256" r:id="rId2"/>
    <p:sldId id="257" r:id="rId3"/>
    <p:sldId id="264" r:id="rId4"/>
    <p:sldId id="263" r:id="rId5"/>
    <p:sldId id="266" r:id="rId6"/>
    <p:sldId id="258" r:id="rId7"/>
    <p:sldId id="262" r:id="rId8"/>
    <p:sldId id="259" r:id="rId9"/>
    <p:sldId id="261" r:id="rId10"/>
    <p:sldId id="267" r:id="rId11"/>
    <p:sldId id="260"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6" d="100"/>
          <a:sy n="56" d="100"/>
        </p:scale>
        <p:origin x="12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55495C-4847-4752-A8B9-D3BBAB79A447}"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D785A-7DF3-45D3-B787-0C5997F2E55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8312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55495C-4847-4752-A8B9-D3BBAB79A447}"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D785A-7DF3-45D3-B787-0C5997F2E555}" type="slidenum">
              <a:rPr lang="en-US" smtClean="0"/>
              <a:t>‹#›</a:t>
            </a:fld>
            <a:endParaRPr lang="en-US"/>
          </a:p>
        </p:txBody>
      </p:sp>
    </p:spTree>
    <p:extLst>
      <p:ext uri="{BB962C8B-B14F-4D97-AF65-F5344CB8AC3E}">
        <p14:creationId xmlns:p14="http://schemas.microsoft.com/office/powerpoint/2010/main" val="2600035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55495C-4847-4752-A8B9-D3BBAB79A447}"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D785A-7DF3-45D3-B787-0C5997F2E555}" type="slidenum">
              <a:rPr lang="en-US" smtClean="0"/>
              <a:t>‹#›</a:t>
            </a:fld>
            <a:endParaRPr lang="en-US"/>
          </a:p>
        </p:txBody>
      </p:sp>
    </p:spTree>
    <p:extLst>
      <p:ext uri="{BB962C8B-B14F-4D97-AF65-F5344CB8AC3E}">
        <p14:creationId xmlns:p14="http://schemas.microsoft.com/office/powerpoint/2010/main" val="502395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55495C-4847-4752-A8B9-D3BBAB79A447}"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D785A-7DF3-45D3-B787-0C5997F2E555}" type="slidenum">
              <a:rPr lang="en-US" smtClean="0"/>
              <a:t>‹#›</a:t>
            </a:fld>
            <a:endParaRPr lang="en-US"/>
          </a:p>
        </p:txBody>
      </p:sp>
    </p:spTree>
    <p:extLst>
      <p:ext uri="{BB962C8B-B14F-4D97-AF65-F5344CB8AC3E}">
        <p14:creationId xmlns:p14="http://schemas.microsoft.com/office/powerpoint/2010/main" val="1450549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55495C-4847-4752-A8B9-D3BBAB79A447}"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D785A-7DF3-45D3-B787-0C5997F2E55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8985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55495C-4847-4752-A8B9-D3BBAB79A447}"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6D785A-7DF3-45D3-B787-0C5997F2E555}" type="slidenum">
              <a:rPr lang="en-US" smtClean="0"/>
              <a:t>‹#›</a:t>
            </a:fld>
            <a:endParaRPr lang="en-US"/>
          </a:p>
        </p:txBody>
      </p:sp>
    </p:spTree>
    <p:extLst>
      <p:ext uri="{BB962C8B-B14F-4D97-AF65-F5344CB8AC3E}">
        <p14:creationId xmlns:p14="http://schemas.microsoft.com/office/powerpoint/2010/main" val="3376606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55495C-4847-4752-A8B9-D3BBAB79A447}" type="datetimeFigureOut">
              <a:rPr lang="en-US" smtClean="0"/>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6D785A-7DF3-45D3-B787-0C5997F2E555}" type="slidenum">
              <a:rPr lang="en-US" smtClean="0"/>
              <a:t>‹#›</a:t>
            </a:fld>
            <a:endParaRPr lang="en-US"/>
          </a:p>
        </p:txBody>
      </p:sp>
    </p:spTree>
    <p:extLst>
      <p:ext uri="{BB962C8B-B14F-4D97-AF65-F5344CB8AC3E}">
        <p14:creationId xmlns:p14="http://schemas.microsoft.com/office/powerpoint/2010/main" val="1199287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55495C-4847-4752-A8B9-D3BBAB79A447}" type="datetimeFigureOut">
              <a:rPr lang="en-US" smtClean="0"/>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6D785A-7DF3-45D3-B787-0C5997F2E555}" type="slidenum">
              <a:rPr lang="en-US" smtClean="0"/>
              <a:t>‹#›</a:t>
            </a:fld>
            <a:endParaRPr lang="en-US"/>
          </a:p>
        </p:txBody>
      </p:sp>
    </p:spTree>
    <p:extLst>
      <p:ext uri="{BB962C8B-B14F-4D97-AF65-F5344CB8AC3E}">
        <p14:creationId xmlns:p14="http://schemas.microsoft.com/office/powerpoint/2010/main" val="898187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055495C-4847-4752-A8B9-D3BBAB79A447}" type="datetimeFigureOut">
              <a:rPr lang="en-US" smtClean="0"/>
              <a:t>1/20/2025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66D785A-7DF3-45D3-B787-0C5997F2E555}" type="slidenum">
              <a:rPr lang="en-US" smtClean="0"/>
              <a:t>‹#›</a:t>
            </a:fld>
            <a:endParaRPr lang="en-US"/>
          </a:p>
        </p:txBody>
      </p:sp>
    </p:spTree>
    <p:extLst>
      <p:ext uri="{BB962C8B-B14F-4D97-AF65-F5344CB8AC3E}">
        <p14:creationId xmlns:p14="http://schemas.microsoft.com/office/powerpoint/2010/main" val="855105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055495C-4847-4752-A8B9-D3BBAB79A447}" type="datetimeFigureOut">
              <a:rPr lang="en-US" smtClean="0"/>
              <a:t>1/20/2025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66D785A-7DF3-45D3-B787-0C5997F2E555}" type="slidenum">
              <a:rPr lang="en-US" smtClean="0"/>
              <a:t>‹#›</a:t>
            </a:fld>
            <a:endParaRPr lang="en-US"/>
          </a:p>
        </p:txBody>
      </p:sp>
    </p:spTree>
    <p:extLst>
      <p:ext uri="{BB962C8B-B14F-4D97-AF65-F5344CB8AC3E}">
        <p14:creationId xmlns:p14="http://schemas.microsoft.com/office/powerpoint/2010/main" val="2458355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55495C-4847-4752-A8B9-D3BBAB79A447}"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6D785A-7DF3-45D3-B787-0C5997F2E555}" type="slidenum">
              <a:rPr lang="en-US" smtClean="0"/>
              <a:t>‹#›</a:t>
            </a:fld>
            <a:endParaRPr lang="en-US"/>
          </a:p>
        </p:txBody>
      </p:sp>
    </p:spTree>
    <p:extLst>
      <p:ext uri="{BB962C8B-B14F-4D97-AF65-F5344CB8AC3E}">
        <p14:creationId xmlns:p14="http://schemas.microsoft.com/office/powerpoint/2010/main" val="1745053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055495C-4847-4752-A8B9-D3BBAB79A447}" type="datetimeFigureOut">
              <a:rPr lang="en-US" smtClean="0"/>
              <a:t>1/20/2025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66D785A-7DF3-45D3-B787-0C5997F2E55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8379000"/>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slideshare.net/slideshow/total-quality-management-56112246/56112246#3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8290A5C-91A9-1F32-5471-6108ADFCA2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4594485"/>
          </a:xfrm>
          <a:prstGeom prst="rect">
            <a:avLst/>
          </a:prstGeom>
        </p:spPr>
      </p:pic>
      <p:sp>
        <p:nvSpPr>
          <p:cNvPr id="11" name="TextBox 10">
            <a:extLst>
              <a:ext uri="{FF2B5EF4-FFF2-40B4-BE49-F238E27FC236}">
                <a16:creationId xmlns:a16="http://schemas.microsoft.com/office/drawing/2014/main" id="{95593618-C00B-56F5-D014-20406C69FADA}"/>
              </a:ext>
            </a:extLst>
          </p:cNvPr>
          <p:cNvSpPr txBox="1"/>
          <p:nvPr/>
        </p:nvSpPr>
        <p:spPr>
          <a:xfrm rot="10800000" flipV="1">
            <a:off x="6692630" y="4583002"/>
            <a:ext cx="3929973" cy="1200329"/>
          </a:xfrm>
          <a:prstGeom prst="rect">
            <a:avLst/>
          </a:prstGeom>
          <a:noFill/>
        </p:spPr>
        <p:txBody>
          <a:bodyPr wrap="square">
            <a:spAutoFit/>
          </a:bodyPr>
          <a:lstStyle/>
          <a:p>
            <a:pPr algn="ctr"/>
            <a:r>
              <a:rPr lang="en-US" sz="1800" dirty="0"/>
              <a:t>Dr. </a:t>
            </a:r>
            <a:r>
              <a:rPr lang="en-US" sz="1800" dirty="0" err="1"/>
              <a:t>Srinibash</a:t>
            </a:r>
            <a:r>
              <a:rPr lang="en-US" sz="1800" dirty="0"/>
              <a:t> Dash</a:t>
            </a:r>
          </a:p>
          <a:p>
            <a:pPr algn="ctr"/>
            <a:r>
              <a:rPr lang="en-US" sz="1800" dirty="0"/>
              <a:t>Associate Professor &amp; Head</a:t>
            </a:r>
          </a:p>
          <a:p>
            <a:pPr algn="ctr"/>
            <a:r>
              <a:rPr lang="en-US" sz="1800" dirty="0"/>
              <a:t>School of Management</a:t>
            </a:r>
          </a:p>
          <a:p>
            <a:pPr algn="ctr"/>
            <a:r>
              <a:rPr lang="en-US" sz="1800" dirty="0"/>
              <a:t>Gangadhar </a:t>
            </a:r>
            <a:r>
              <a:rPr lang="en-US" sz="1800" dirty="0" err="1"/>
              <a:t>Meher</a:t>
            </a:r>
            <a:r>
              <a:rPr lang="en-US" sz="1800"/>
              <a:t> University</a:t>
            </a:r>
            <a:endParaRPr lang="en-IN" sz="1800" dirty="0"/>
          </a:p>
        </p:txBody>
      </p:sp>
    </p:spTree>
    <p:extLst>
      <p:ext uri="{BB962C8B-B14F-4D97-AF65-F5344CB8AC3E}">
        <p14:creationId xmlns:p14="http://schemas.microsoft.com/office/powerpoint/2010/main" val="1428314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21702-1FDF-1629-A55B-50DED196177B}"/>
              </a:ext>
            </a:extLst>
          </p:cNvPr>
          <p:cNvSpPr>
            <a:spLocks noGrp="1"/>
          </p:cNvSpPr>
          <p:nvPr>
            <p:ph type="title"/>
          </p:nvPr>
        </p:nvSpPr>
        <p:spPr>
          <a:xfrm>
            <a:off x="1066800" y="578834"/>
            <a:ext cx="10058400" cy="1004869"/>
          </a:xfrm>
        </p:spPr>
        <p:txBody>
          <a:bodyPr/>
          <a:lstStyle/>
          <a:p>
            <a:r>
              <a:rPr lang="en-IN" dirty="0"/>
              <a:t>Solutions And Outcomes:</a:t>
            </a:r>
          </a:p>
        </p:txBody>
      </p:sp>
      <p:sp>
        <p:nvSpPr>
          <p:cNvPr id="3" name="Content Placeholder 2">
            <a:extLst>
              <a:ext uri="{FF2B5EF4-FFF2-40B4-BE49-F238E27FC236}">
                <a16:creationId xmlns:a16="http://schemas.microsoft.com/office/drawing/2014/main" id="{60A54522-744B-F98B-B2C2-18C0578F2AF5}"/>
              </a:ext>
            </a:extLst>
          </p:cNvPr>
          <p:cNvSpPr>
            <a:spLocks noGrp="1"/>
          </p:cNvSpPr>
          <p:nvPr>
            <p:ph idx="1"/>
          </p:nvPr>
        </p:nvSpPr>
        <p:spPr>
          <a:xfrm>
            <a:off x="490194" y="1725104"/>
            <a:ext cx="11701806" cy="4656841"/>
          </a:xfrm>
        </p:spPr>
        <p:txBody>
          <a:bodyPr>
            <a:normAutofit fontScale="92500" lnSpcReduction="10000"/>
          </a:bodyPr>
          <a:lstStyle/>
          <a:p>
            <a:r>
              <a:rPr lang="en-US" sz="3600" dirty="0"/>
              <a:t>Adoption of TQM Principles: Toyota embraced TQM by focusing on:</a:t>
            </a:r>
          </a:p>
          <a:p>
            <a:pPr>
              <a:buFont typeface="Wingdings" panose="05000000000000000000" pitchFamily="2" charset="2"/>
              <a:buChar char="q"/>
            </a:pPr>
            <a:r>
              <a:rPr lang="en-US" dirty="0"/>
              <a:t>   Customer focus: Prioritizing customer needs in every process.</a:t>
            </a:r>
          </a:p>
          <a:p>
            <a:pPr>
              <a:buFont typeface="Wingdings" panose="05000000000000000000" pitchFamily="2" charset="2"/>
              <a:buChar char="q"/>
            </a:pPr>
            <a:r>
              <a:rPr lang="en-US" dirty="0"/>
              <a:t>   Continuous improvement (Kaizen): Encouraging incremental improvements in all areas.</a:t>
            </a:r>
          </a:p>
          <a:p>
            <a:pPr>
              <a:buFont typeface="Wingdings" panose="05000000000000000000" pitchFamily="2" charset="2"/>
              <a:buChar char="q"/>
            </a:pPr>
            <a:r>
              <a:rPr lang="en-US" dirty="0"/>
              <a:t>   Employee involvement: Empowering employees to take ownership of quality initiatives.</a:t>
            </a:r>
          </a:p>
          <a:p>
            <a:pPr marL="0" indent="0">
              <a:buNone/>
            </a:pPr>
            <a:r>
              <a:rPr lang="en-US" sz="3500" dirty="0"/>
              <a:t>Outcomes:</a:t>
            </a:r>
          </a:p>
          <a:p>
            <a:pPr>
              <a:buFont typeface="Wingdings" panose="05000000000000000000" pitchFamily="2" charset="2"/>
              <a:buChar char="q"/>
            </a:pPr>
            <a:r>
              <a:rPr lang="en-US" dirty="0"/>
              <a:t>  Reduced Defect Rates</a:t>
            </a:r>
          </a:p>
          <a:p>
            <a:pPr>
              <a:buFont typeface="Wingdings" panose="05000000000000000000" pitchFamily="2" charset="2"/>
              <a:buChar char="q"/>
            </a:pPr>
            <a:r>
              <a:rPr lang="en-US" dirty="0"/>
              <a:t>  Enhanced Operational Efficiency</a:t>
            </a:r>
          </a:p>
          <a:p>
            <a:pPr>
              <a:buFont typeface="Wingdings" panose="05000000000000000000" pitchFamily="2" charset="2"/>
              <a:buChar char="q"/>
            </a:pPr>
            <a:r>
              <a:rPr lang="en-US" dirty="0"/>
              <a:t>  Improved Customer Satisfaction</a:t>
            </a:r>
          </a:p>
          <a:p>
            <a:pPr>
              <a:buFont typeface="Wingdings" panose="05000000000000000000" pitchFamily="2" charset="2"/>
              <a:buChar char="q"/>
            </a:pPr>
            <a:r>
              <a:rPr lang="en-US" dirty="0"/>
              <a:t>  Employee Engagement</a:t>
            </a:r>
          </a:p>
          <a:p>
            <a:pPr>
              <a:buFont typeface="Wingdings" panose="05000000000000000000" pitchFamily="2" charset="2"/>
              <a:buChar char="q"/>
            </a:pPr>
            <a:r>
              <a:rPr lang="en-US" dirty="0"/>
              <a:t>  Sustained Competitive Advantage</a:t>
            </a:r>
            <a:endParaRPr lang="en-IN" dirty="0"/>
          </a:p>
        </p:txBody>
      </p:sp>
    </p:spTree>
    <p:extLst>
      <p:ext uri="{BB962C8B-B14F-4D97-AF65-F5344CB8AC3E}">
        <p14:creationId xmlns:p14="http://schemas.microsoft.com/office/powerpoint/2010/main" val="4216681228"/>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EC1CD-6125-FC86-03F0-437D19CDCAB9}"/>
              </a:ext>
            </a:extLst>
          </p:cNvPr>
          <p:cNvSpPr>
            <a:spLocks noGrp="1"/>
          </p:cNvSpPr>
          <p:nvPr>
            <p:ph type="title"/>
          </p:nvPr>
        </p:nvSpPr>
        <p:spPr/>
        <p:txBody>
          <a:bodyPr/>
          <a:lstStyle/>
          <a:p>
            <a:pPr algn="ctr"/>
            <a:r>
              <a:rPr lang="en-US" b="1" i="1" u="sng" dirty="0"/>
              <a:t>CONCLUSION-</a:t>
            </a:r>
          </a:p>
        </p:txBody>
      </p:sp>
      <p:sp>
        <p:nvSpPr>
          <p:cNvPr id="3" name="Content Placeholder 2">
            <a:extLst>
              <a:ext uri="{FF2B5EF4-FFF2-40B4-BE49-F238E27FC236}">
                <a16:creationId xmlns:a16="http://schemas.microsoft.com/office/drawing/2014/main" id="{3E30BF4B-D33C-DEBB-D102-A040290FB61E}"/>
              </a:ext>
            </a:extLst>
          </p:cNvPr>
          <p:cNvSpPr>
            <a:spLocks noGrp="1"/>
          </p:cNvSpPr>
          <p:nvPr>
            <p:ph idx="1"/>
          </p:nvPr>
        </p:nvSpPr>
        <p:spPr/>
        <p:txBody>
          <a:bodyPr>
            <a:normAutofit lnSpcReduction="10000"/>
          </a:bodyPr>
          <a:lstStyle/>
          <a:p>
            <a:r>
              <a:rPr lang="en-US" b="1" i="0" u="none" strike="noStrike" dirty="0">
                <a:effectLst/>
                <a:latin typeface="__Source_Sans_3_4d9a39"/>
                <a:hlinkClick r:id="rId2">
                  <a:extLst>
                    <a:ext uri="{A12FA001-AC4F-418D-AE19-62706E023703}">
                      <ahyp:hlinkClr xmlns:ahyp="http://schemas.microsoft.com/office/drawing/2018/hyperlinkcolor" val="tx"/>
                    </a:ext>
                  </a:extLst>
                </a:hlinkClick>
              </a:rPr>
              <a:t>TQM encourages </a:t>
            </a:r>
            <a:r>
              <a:rPr lang="en-US" b="0" i="0" dirty="0">
                <a:solidFill>
                  <a:srgbClr val="000000"/>
                </a:solidFill>
                <a:effectLst/>
                <a:latin typeface="__Source_Sans_3_4d9a39"/>
              </a:rPr>
              <a:t>participation amongst employees, managers and organization as whole. </a:t>
            </a:r>
          </a:p>
          <a:p>
            <a:pPr marL="0" indent="0">
              <a:buNone/>
            </a:pPr>
            <a:r>
              <a:rPr lang="en-US" b="0" i="0" dirty="0">
                <a:solidFill>
                  <a:srgbClr val="000000"/>
                </a:solidFill>
                <a:effectLst/>
                <a:latin typeface="__Source_Sans_3_4d9a39"/>
              </a:rPr>
              <a:t>• Using Quality management reduces rework nearly to zero in an achievable goal. The responsibilities either its professional, social, legal one that rest with the pharmaceutical manufacturer for the assurance of quality of product are tremendous and it can only be achieved by well </a:t>
            </a:r>
            <a:r>
              <a:rPr lang="en-US" b="0" i="0" dirty="0">
                <a:effectLst/>
                <a:latin typeface="__Source_Sans_3_4d9a39"/>
              </a:rPr>
              <a:t>organized. </a:t>
            </a:r>
          </a:p>
          <a:p>
            <a:pPr marL="0" indent="0">
              <a:buNone/>
            </a:pPr>
            <a:r>
              <a:rPr lang="en-US" b="0" i="0" dirty="0">
                <a:solidFill>
                  <a:srgbClr val="000000"/>
                </a:solidFill>
                <a:effectLst/>
                <a:latin typeface="__Source_Sans_3_4d9a39"/>
              </a:rPr>
              <a:t>• Work culture and complete engagement of the employees at the work place. It should be realized that national &amp; international regulations must be implemented systematically and process.</a:t>
            </a:r>
          </a:p>
          <a:p>
            <a:pPr marL="0" indent="0">
              <a:buNone/>
            </a:pPr>
            <a:r>
              <a:rPr lang="en-US" b="0" i="0" dirty="0">
                <a:solidFill>
                  <a:srgbClr val="000000"/>
                </a:solidFill>
                <a:effectLst/>
                <a:latin typeface="__Source_Sans_3_4d9a39"/>
              </a:rPr>
              <a:t> Control should be practiced rigorously. </a:t>
            </a:r>
          </a:p>
          <a:p>
            <a:pPr marL="0" indent="0">
              <a:buNone/>
            </a:pPr>
            <a:r>
              <a:rPr lang="en-US" b="0" i="0" dirty="0">
                <a:solidFill>
                  <a:srgbClr val="000000"/>
                </a:solidFill>
                <a:effectLst/>
                <a:latin typeface="__Source_Sans_3_4d9a39"/>
              </a:rPr>
              <a:t>• Thus quality is critically important ingredient to organizational success today which can be achieved by TQM, an organizational approach that focusses on quality as an over achieving goals, aimed at aimed at the prevention of defects rather than detection of defects.</a:t>
            </a:r>
            <a:endParaRPr lang="en-US" dirty="0"/>
          </a:p>
        </p:txBody>
      </p:sp>
    </p:spTree>
    <p:extLst>
      <p:ext uri="{BB962C8B-B14F-4D97-AF65-F5344CB8AC3E}">
        <p14:creationId xmlns:p14="http://schemas.microsoft.com/office/powerpoint/2010/main" val="29772685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B5C7D7D-784B-77F5-B27B-4EA453F58D6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7047" y="1293779"/>
            <a:ext cx="10282135" cy="4610910"/>
          </a:xfrm>
        </p:spPr>
      </p:pic>
    </p:spTree>
    <p:extLst>
      <p:ext uri="{BB962C8B-B14F-4D97-AF65-F5344CB8AC3E}">
        <p14:creationId xmlns:p14="http://schemas.microsoft.com/office/powerpoint/2010/main" val="30056039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73AD8-FE02-FA03-FB6C-72FF3C84430E}"/>
              </a:ext>
            </a:extLst>
          </p:cNvPr>
          <p:cNvSpPr>
            <a:spLocks noGrp="1"/>
          </p:cNvSpPr>
          <p:nvPr>
            <p:ph type="title"/>
          </p:nvPr>
        </p:nvSpPr>
        <p:spPr/>
        <p:txBody>
          <a:bodyPr/>
          <a:lstStyle/>
          <a:p>
            <a:pPr algn="ctr"/>
            <a:r>
              <a:rPr lang="en-US" b="1" i="1" u="sng" dirty="0">
                <a:effectLst>
                  <a:outerShdw blurRad="38100" dist="38100" dir="2700000" algn="tl">
                    <a:srgbClr val="000000">
                      <a:alpha val="43137"/>
                    </a:srgbClr>
                  </a:outerShdw>
                </a:effectLst>
              </a:rPr>
              <a:t>CONTENTS-</a:t>
            </a:r>
          </a:p>
        </p:txBody>
      </p:sp>
      <p:sp>
        <p:nvSpPr>
          <p:cNvPr id="3" name="Content Placeholder 2">
            <a:extLst>
              <a:ext uri="{FF2B5EF4-FFF2-40B4-BE49-F238E27FC236}">
                <a16:creationId xmlns:a16="http://schemas.microsoft.com/office/drawing/2014/main" id="{B1B95CC2-96AA-10CE-A5B3-08384EE5D25E}"/>
              </a:ext>
            </a:extLst>
          </p:cNvPr>
          <p:cNvSpPr>
            <a:spLocks noGrp="1"/>
          </p:cNvSpPr>
          <p:nvPr>
            <p:ph idx="1"/>
          </p:nvPr>
        </p:nvSpPr>
        <p:spPr>
          <a:xfrm>
            <a:off x="1097280" y="2052536"/>
            <a:ext cx="10058400" cy="3816558"/>
          </a:xfrm>
        </p:spPr>
        <p:txBody>
          <a:bodyPr>
            <a:normAutofit/>
          </a:bodyPr>
          <a:lstStyle/>
          <a:p>
            <a:r>
              <a:rPr lang="en-US" dirty="0"/>
              <a:t>INTRODUCTION</a:t>
            </a:r>
          </a:p>
          <a:p>
            <a:r>
              <a:rPr lang="en-US" dirty="0"/>
              <a:t>DEFINATIONS</a:t>
            </a:r>
          </a:p>
          <a:p>
            <a:r>
              <a:rPr lang="en-US" dirty="0"/>
              <a:t>ROLE OF TQM IN HR</a:t>
            </a:r>
          </a:p>
          <a:p>
            <a:r>
              <a:rPr lang="en-US" dirty="0"/>
              <a:t>INTEGRATION OF TQM IN HR</a:t>
            </a:r>
          </a:p>
          <a:p>
            <a:r>
              <a:rPr lang="en-US" dirty="0"/>
              <a:t>TOOLS OF TQM RELEVANT TO HR</a:t>
            </a:r>
          </a:p>
          <a:p>
            <a:r>
              <a:rPr lang="en-US" dirty="0"/>
              <a:t>BENEFITS OF TQM FOR HR</a:t>
            </a:r>
          </a:p>
          <a:p>
            <a:r>
              <a:rPr lang="en-US" dirty="0"/>
              <a:t>CASE STUDY</a:t>
            </a:r>
          </a:p>
          <a:p>
            <a:r>
              <a:rPr lang="en-US" dirty="0"/>
              <a:t>CONCLUSION</a:t>
            </a:r>
          </a:p>
          <a:p>
            <a:endParaRPr lang="en-US" dirty="0"/>
          </a:p>
        </p:txBody>
      </p:sp>
    </p:spTree>
    <p:extLst>
      <p:ext uri="{BB962C8B-B14F-4D97-AF65-F5344CB8AC3E}">
        <p14:creationId xmlns:p14="http://schemas.microsoft.com/office/powerpoint/2010/main" val="91517582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FFE0D-B0BD-BCD3-D731-678B4BD7FC4E}"/>
              </a:ext>
            </a:extLst>
          </p:cNvPr>
          <p:cNvSpPr>
            <a:spLocks noGrp="1"/>
          </p:cNvSpPr>
          <p:nvPr>
            <p:ph type="title"/>
          </p:nvPr>
        </p:nvSpPr>
        <p:spPr/>
        <p:txBody>
          <a:bodyPr/>
          <a:lstStyle/>
          <a:p>
            <a:pPr algn="ctr"/>
            <a:r>
              <a:rPr lang="en-US" b="1" i="1" u="sng" dirty="0">
                <a:effectLst>
                  <a:outerShdw blurRad="38100" dist="38100" dir="2700000" algn="tl">
                    <a:srgbClr val="000000">
                      <a:alpha val="43137"/>
                    </a:srgbClr>
                  </a:outerShdw>
                </a:effectLst>
              </a:rPr>
              <a:t>INTRODUCTION-</a:t>
            </a:r>
          </a:p>
        </p:txBody>
      </p:sp>
      <p:sp>
        <p:nvSpPr>
          <p:cNvPr id="3" name="Content Placeholder 2">
            <a:extLst>
              <a:ext uri="{FF2B5EF4-FFF2-40B4-BE49-F238E27FC236}">
                <a16:creationId xmlns:a16="http://schemas.microsoft.com/office/drawing/2014/main" id="{9F36EB3C-4309-0557-5A15-E4B026FF9323}"/>
              </a:ext>
            </a:extLst>
          </p:cNvPr>
          <p:cNvSpPr>
            <a:spLocks noGrp="1"/>
          </p:cNvSpPr>
          <p:nvPr>
            <p:ph idx="1"/>
          </p:nvPr>
        </p:nvSpPr>
        <p:spPr>
          <a:xfrm>
            <a:off x="184826" y="2197539"/>
            <a:ext cx="7733489" cy="3318044"/>
          </a:xfrm>
        </p:spPr>
        <p:txBody>
          <a:bodyPr>
            <a:normAutofit/>
          </a:bodyPr>
          <a:lstStyle/>
          <a:p>
            <a:r>
              <a:rPr lang="en-US" b="1" dirty="0">
                <a:latin typeface="__Source_Sans_3_4d9a39"/>
              </a:rPr>
              <a:t>Total -</a:t>
            </a:r>
            <a:r>
              <a:rPr lang="en-US" b="1" dirty="0">
                <a:solidFill>
                  <a:srgbClr val="0563C1"/>
                </a:solidFill>
                <a:latin typeface="__Source_Sans_3_4d9a39"/>
              </a:rPr>
              <a:t>  </a:t>
            </a:r>
            <a:r>
              <a:rPr lang="en-US" dirty="0">
                <a:latin typeface="__Source_Sans_3_4d9a39"/>
              </a:rPr>
              <a:t>made</a:t>
            </a:r>
            <a:r>
              <a:rPr lang="en-US" b="1" dirty="0">
                <a:solidFill>
                  <a:srgbClr val="0563C1"/>
                </a:solidFill>
                <a:latin typeface="__Source_Sans_3_4d9a39"/>
              </a:rPr>
              <a:t> </a:t>
            </a:r>
            <a:r>
              <a:rPr lang="en-US" b="0" i="0" dirty="0">
                <a:solidFill>
                  <a:srgbClr val="000000"/>
                </a:solidFill>
                <a:effectLst/>
                <a:latin typeface="__Source_Sans_3_4d9a39"/>
              </a:rPr>
              <a:t>up of the whole.</a:t>
            </a:r>
          </a:p>
          <a:p>
            <a:r>
              <a:rPr lang="en-US" b="1" i="0" dirty="0">
                <a:solidFill>
                  <a:srgbClr val="000000"/>
                </a:solidFill>
                <a:effectLst/>
                <a:latin typeface="__Source_Sans_3_4d9a39"/>
              </a:rPr>
              <a:t>Quality </a:t>
            </a:r>
            <a:r>
              <a:rPr lang="en-US" b="0" i="0" dirty="0">
                <a:solidFill>
                  <a:srgbClr val="000000"/>
                </a:solidFill>
                <a:effectLst/>
                <a:latin typeface="__Source_Sans_3_4d9a39"/>
              </a:rPr>
              <a:t>- degree of excellence a product or service provides.</a:t>
            </a:r>
          </a:p>
          <a:p>
            <a:r>
              <a:rPr lang="en-US" b="1" i="0" dirty="0">
                <a:solidFill>
                  <a:srgbClr val="000000"/>
                </a:solidFill>
                <a:effectLst/>
                <a:latin typeface="__Source_Sans_3_4d9a39"/>
              </a:rPr>
              <a:t>Management </a:t>
            </a:r>
            <a:r>
              <a:rPr lang="en-US" b="0" i="0" dirty="0">
                <a:solidFill>
                  <a:srgbClr val="000000"/>
                </a:solidFill>
                <a:effectLst/>
                <a:latin typeface="__Source_Sans_3_4d9a39"/>
              </a:rPr>
              <a:t>- act, art or manner of planning, controlling, directing.</a:t>
            </a:r>
          </a:p>
          <a:p>
            <a:endParaRPr lang="en-US" dirty="0">
              <a:solidFill>
                <a:srgbClr val="000000"/>
              </a:solidFill>
              <a:latin typeface="__Source_Sans_3_4d9a39"/>
            </a:endParaRPr>
          </a:p>
          <a:p>
            <a:pPr marL="0" indent="0">
              <a:buNone/>
            </a:pPr>
            <a:r>
              <a:rPr lang="en-US" b="0" i="0" dirty="0">
                <a:solidFill>
                  <a:srgbClr val="000000"/>
                </a:solidFill>
                <a:effectLst/>
                <a:latin typeface="__Source_Sans_3_4d9a39"/>
              </a:rPr>
              <a:t> Therefore, TQM is the art of managing the whole to achieve excellence.</a:t>
            </a:r>
            <a:endParaRPr lang="en-US" dirty="0"/>
          </a:p>
        </p:txBody>
      </p:sp>
      <p:pic>
        <p:nvPicPr>
          <p:cNvPr id="5" name="Picture 4">
            <a:extLst>
              <a:ext uri="{FF2B5EF4-FFF2-40B4-BE49-F238E27FC236}">
                <a16:creationId xmlns:a16="http://schemas.microsoft.com/office/drawing/2014/main" id="{E3C74582-E72C-F04F-72DA-8E1057EB5D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8315" y="2197539"/>
            <a:ext cx="4088859" cy="2724657"/>
          </a:xfrm>
          <a:prstGeom prst="rect">
            <a:avLst/>
          </a:prstGeom>
        </p:spPr>
      </p:pic>
    </p:spTree>
    <p:extLst>
      <p:ext uri="{BB962C8B-B14F-4D97-AF65-F5344CB8AC3E}">
        <p14:creationId xmlns:p14="http://schemas.microsoft.com/office/powerpoint/2010/main" val="3993568194"/>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C203F-B1E2-5220-E995-11B8392B4905}"/>
              </a:ext>
            </a:extLst>
          </p:cNvPr>
          <p:cNvSpPr>
            <a:spLocks noGrp="1"/>
          </p:cNvSpPr>
          <p:nvPr>
            <p:ph type="title"/>
          </p:nvPr>
        </p:nvSpPr>
        <p:spPr/>
        <p:txBody>
          <a:bodyPr/>
          <a:lstStyle/>
          <a:p>
            <a:pPr algn="ctr"/>
            <a:r>
              <a:rPr lang="en-US" b="1" i="1" u="sng" dirty="0">
                <a:effectLst>
                  <a:outerShdw blurRad="38100" dist="38100" dir="2700000" algn="tl">
                    <a:srgbClr val="000000">
                      <a:alpha val="43137"/>
                    </a:srgbClr>
                  </a:outerShdw>
                </a:effectLst>
              </a:rPr>
              <a:t>DEFINATION-</a:t>
            </a:r>
          </a:p>
        </p:txBody>
      </p:sp>
      <p:sp>
        <p:nvSpPr>
          <p:cNvPr id="3" name="Content Placeholder 2">
            <a:extLst>
              <a:ext uri="{FF2B5EF4-FFF2-40B4-BE49-F238E27FC236}">
                <a16:creationId xmlns:a16="http://schemas.microsoft.com/office/drawing/2014/main" id="{109C0F16-6797-CAAA-840C-DCD95271D240}"/>
              </a:ext>
            </a:extLst>
          </p:cNvPr>
          <p:cNvSpPr>
            <a:spLocks noGrp="1"/>
          </p:cNvSpPr>
          <p:nvPr>
            <p:ph idx="1"/>
          </p:nvPr>
        </p:nvSpPr>
        <p:spPr/>
        <p:txBody>
          <a:bodyPr>
            <a:normAutofit fontScale="77500" lnSpcReduction="20000"/>
          </a:bodyPr>
          <a:lstStyle/>
          <a:p>
            <a:pPr algn="just"/>
            <a:r>
              <a:rPr lang="en-US" sz="2800" b="0" i="0" dirty="0">
                <a:solidFill>
                  <a:srgbClr val="000000"/>
                </a:solidFill>
                <a:effectLst/>
                <a:latin typeface="__Source_Sans_3_4d9a39"/>
              </a:rPr>
              <a:t>Total quality management (TQM) has been defined as an integrated organizational effort designed to improve quality at every level</a:t>
            </a:r>
            <a:r>
              <a:rPr lang="en-US" sz="2800" dirty="0">
                <a:solidFill>
                  <a:srgbClr val="000000"/>
                </a:solidFill>
                <a:latin typeface="__Source_Sans_3_4d9a39"/>
              </a:rPr>
              <a:t>.</a:t>
            </a:r>
          </a:p>
          <a:p>
            <a:pPr algn="just"/>
            <a:endParaRPr lang="en-US" sz="2800" b="0" i="0" dirty="0">
              <a:solidFill>
                <a:srgbClr val="000000"/>
              </a:solidFill>
              <a:effectLst/>
              <a:latin typeface="__Source_Sans_3_4d9a39"/>
            </a:endParaRPr>
          </a:p>
          <a:p>
            <a:pPr algn="just"/>
            <a:r>
              <a:rPr lang="en-US" sz="2800" b="0" i="0" dirty="0">
                <a:solidFill>
                  <a:srgbClr val="000000"/>
                </a:solidFill>
                <a:effectLst/>
                <a:latin typeface="__Source_Sans_3_4d9a39"/>
              </a:rPr>
              <a:t>The process to produce a perfect product by a series of measures require an organized effort by the entire company to prevent or eliminate errors at every stage in production is called total quality management. </a:t>
            </a:r>
          </a:p>
          <a:p>
            <a:pPr algn="just"/>
            <a:endParaRPr lang="en-US" sz="5100" b="0" i="0" dirty="0">
              <a:solidFill>
                <a:srgbClr val="000000"/>
              </a:solidFill>
              <a:effectLst/>
              <a:latin typeface="__Source_Sans_3_4d9a39"/>
            </a:endParaRPr>
          </a:p>
          <a:p>
            <a:pPr algn="just"/>
            <a:r>
              <a:rPr lang="en-US" sz="2800" b="0" i="0" dirty="0">
                <a:solidFill>
                  <a:srgbClr val="000000"/>
                </a:solidFill>
                <a:effectLst/>
                <a:latin typeface="__Source_Sans_3_4d9a39"/>
              </a:rPr>
              <a:t>According to international organization for standards defined </a:t>
            </a:r>
            <a:r>
              <a:rPr lang="en-US" sz="2800" b="0" i="0" dirty="0" err="1">
                <a:solidFill>
                  <a:srgbClr val="000000"/>
                </a:solidFill>
                <a:effectLst/>
                <a:latin typeface="__Source_Sans_3_4d9a39"/>
              </a:rPr>
              <a:t>tqm</a:t>
            </a:r>
            <a:r>
              <a:rPr lang="en-US" sz="2800" b="0" i="0" dirty="0">
                <a:solidFill>
                  <a:srgbClr val="000000"/>
                </a:solidFill>
                <a:effectLst/>
                <a:latin typeface="__Source_Sans_3_4d9a39"/>
              </a:rPr>
              <a:t> as, “TQM is a management approach for an organization, centered on quality, based on the participation of all its members and aiming at long-term success through customer satisfaction and benefits to all members of the organization and to the society. </a:t>
            </a:r>
            <a:endParaRPr lang="en-US" sz="2800" dirty="0"/>
          </a:p>
          <a:p>
            <a:endParaRPr lang="en-US" dirty="0"/>
          </a:p>
        </p:txBody>
      </p:sp>
    </p:spTree>
    <p:extLst>
      <p:ext uri="{BB962C8B-B14F-4D97-AF65-F5344CB8AC3E}">
        <p14:creationId xmlns:p14="http://schemas.microsoft.com/office/powerpoint/2010/main" val="268425236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B5BFC-D09A-D641-A617-E79C03CD5CCC}"/>
              </a:ext>
            </a:extLst>
          </p:cNvPr>
          <p:cNvSpPr>
            <a:spLocks noGrp="1"/>
          </p:cNvSpPr>
          <p:nvPr>
            <p:ph type="title"/>
          </p:nvPr>
        </p:nvSpPr>
        <p:spPr/>
        <p:txBody>
          <a:bodyPr/>
          <a:lstStyle/>
          <a:p>
            <a:pPr algn="ctr"/>
            <a:r>
              <a:rPr lang="en-US" b="1" i="1" u="sng" dirty="0">
                <a:effectLst>
                  <a:outerShdw blurRad="38100" dist="38100" dir="2700000" algn="tl">
                    <a:srgbClr val="000000">
                      <a:alpha val="43137"/>
                    </a:srgbClr>
                  </a:outerShdw>
                </a:effectLst>
              </a:rPr>
              <a:t>ROLE OF TQM IN HR-</a:t>
            </a:r>
          </a:p>
        </p:txBody>
      </p:sp>
      <p:sp>
        <p:nvSpPr>
          <p:cNvPr id="3" name="Content Placeholder 2">
            <a:extLst>
              <a:ext uri="{FF2B5EF4-FFF2-40B4-BE49-F238E27FC236}">
                <a16:creationId xmlns:a16="http://schemas.microsoft.com/office/drawing/2014/main" id="{260C4D33-ABE1-2385-09D9-78E98F194B4E}"/>
              </a:ext>
            </a:extLst>
          </p:cNvPr>
          <p:cNvSpPr>
            <a:spLocks noGrp="1"/>
          </p:cNvSpPr>
          <p:nvPr>
            <p:ph idx="1"/>
          </p:nvPr>
        </p:nvSpPr>
        <p:spPr>
          <a:xfrm>
            <a:off x="1036320" y="1737360"/>
            <a:ext cx="10119360" cy="4131734"/>
          </a:xfrm>
        </p:spPr>
        <p:txBody>
          <a:bodyPr>
            <a:normAutofit/>
          </a:bodyPr>
          <a:lstStyle/>
          <a:p>
            <a:pPr marL="0" indent="0">
              <a:buNone/>
            </a:pPr>
            <a:endParaRPr lang="en-US" sz="1800" b="1" dirty="0"/>
          </a:p>
          <a:p>
            <a:pPr marL="342900" indent="-342900">
              <a:buAutoNum type="arabicPeriod"/>
            </a:pPr>
            <a:endParaRPr lang="en-US" sz="1800" dirty="0"/>
          </a:p>
        </p:txBody>
      </p:sp>
      <p:sp>
        <p:nvSpPr>
          <p:cNvPr id="5" name="TextBox 4">
            <a:extLst>
              <a:ext uri="{FF2B5EF4-FFF2-40B4-BE49-F238E27FC236}">
                <a16:creationId xmlns:a16="http://schemas.microsoft.com/office/drawing/2014/main" id="{BE337309-67E2-53F7-FD04-033AA8584815}"/>
              </a:ext>
            </a:extLst>
          </p:cNvPr>
          <p:cNvSpPr txBox="1"/>
          <p:nvPr/>
        </p:nvSpPr>
        <p:spPr>
          <a:xfrm>
            <a:off x="507457" y="1845734"/>
            <a:ext cx="10846342" cy="646331"/>
          </a:xfrm>
          <a:prstGeom prst="rect">
            <a:avLst/>
          </a:prstGeom>
          <a:noFill/>
        </p:spPr>
        <p:txBody>
          <a:bodyPr wrap="square">
            <a:spAutoFit/>
          </a:bodyPr>
          <a:lstStyle/>
          <a:p>
            <a:pPr algn="just"/>
            <a:r>
              <a:rPr lang="en-US" dirty="0"/>
              <a:t>Total Quality Management (TQM) plays a crucial role in Human Resources (HR) by fostering a culture of continuous improvement, enhancing employee satisfaction, and driving organizational performance. </a:t>
            </a:r>
          </a:p>
        </p:txBody>
      </p:sp>
      <p:sp>
        <p:nvSpPr>
          <p:cNvPr id="7" name="TextBox 6">
            <a:extLst>
              <a:ext uri="{FF2B5EF4-FFF2-40B4-BE49-F238E27FC236}">
                <a16:creationId xmlns:a16="http://schemas.microsoft.com/office/drawing/2014/main" id="{786C5561-FDBF-900C-5549-68FBDCA874B7}"/>
              </a:ext>
            </a:extLst>
          </p:cNvPr>
          <p:cNvSpPr txBox="1"/>
          <p:nvPr/>
        </p:nvSpPr>
        <p:spPr>
          <a:xfrm>
            <a:off x="3492231" y="2581657"/>
            <a:ext cx="5649336" cy="369332"/>
          </a:xfrm>
          <a:prstGeom prst="rect">
            <a:avLst/>
          </a:prstGeom>
          <a:noFill/>
        </p:spPr>
        <p:txBody>
          <a:bodyPr wrap="square">
            <a:spAutoFit/>
          </a:bodyPr>
          <a:lstStyle/>
          <a:p>
            <a:r>
              <a:rPr lang="en-US" b="1" i="1" u="sng" dirty="0">
                <a:effectLst>
                  <a:outerShdw blurRad="38100" dist="38100" dir="2700000" algn="tl">
                    <a:srgbClr val="000000">
                      <a:alpha val="43137"/>
                    </a:srgbClr>
                  </a:outerShdw>
                </a:effectLst>
              </a:rPr>
              <a:t>Here are the key roles of TQM in HR:</a:t>
            </a:r>
          </a:p>
        </p:txBody>
      </p:sp>
      <p:sp>
        <p:nvSpPr>
          <p:cNvPr id="9" name="TextBox 8">
            <a:extLst>
              <a:ext uri="{FF2B5EF4-FFF2-40B4-BE49-F238E27FC236}">
                <a16:creationId xmlns:a16="http://schemas.microsoft.com/office/drawing/2014/main" id="{C07D2EF2-DED0-E312-84CC-E09CC9AF2D03}"/>
              </a:ext>
            </a:extLst>
          </p:cNvPr>
          <p:cNvSpPr txBox="1"/>
          <p:nvPr/>
        </p:nvSpPr>
        <p:spPr>
          <a:xfrm>
            <a:off x="690663" y="2950989"/>
            <a:ext cx="10233499" cy="2308324"/>
          </a:xfrm>
          <a:prstGeom prst="rect">
            <a:avLst/>
          </a:prstGeom>
          <a:noFill/>
        </p:spPr>
        <p:txBody>
          <a:bodyPr wrap="square">
            <a:spAutoFit/>
          </a:bodyPr>
          <a:lstStyle/>
          <a:p>
            <a:r>
              <a:rPr lang="en-US" b="1" i="1" u="sng" dirty="0">
                <a:effectLst>
                  <a:outerShdw blurRad="38100" dist="38100" dir="2700000" algn="tl">
                    <a:srgbClr val="000000">
                      <a:alpha val="43137"/>
                    </a:srgbClr>
                  </a:outerShdw>
                </a:effectLst>
              </a:rPr>
              <a:t>1. Improving Recruitment and Talent Acquisition:</a:t>
            </a:r>
          </a:p>
          <a:p>
            <a:r>
              <a:rPr lang="en-US" dirty="0"/>
              <a:t>TQM helps optimize the recruitment process to attract and hire the best talent efficiently and effectively.</a:t>
            </a:r>
          </a:p>
          <a:p>
            <a:r>
              <a:rPr lang="en-US" b="1" i="1" u="sng" dirty="0">
                <a:effectLst>
                  <a:outerShdw blurRad="38100" dist="38100" dir="2700000" algn="tl">
                    <a:srgbClr val="000000">
                      <a:alpha val="43137"/>
                    </a:srgbClr>
                  </a:outerShdw>
                </a:effectLst>
              </a:rPr>
              <a:t>2. Enhancing Employee Training and Development:</a:t>
            </a:r>
          </a:p>
          <a:p>
            <a:r>
              <a:rPr lang="en-US" dirty="0"/>
              <a:t>TQM supports the creation of high-quality training programs that align with employee needs and business objectives.</a:t>
            </a:r>
          </a:p>
          <a:p>
            <a:endParaRPr lang="en-US" dirty="0"/>
          </a:p>
          <a:p>
            <a:endParaRPr lang="en-US" dirty="0"/>
          </a:p>
          <a:p>
            <a:endParaRPr lang="en-US" dirty="0"/>
          </a:p>
        </p:txBody>
      </p:sp>
      <p:sp>
        <p:nvSpPr>
          <p:cNvPr id="11" name="TextBox 10">
            <a:extLst>
              <a:ext uri="{FF2B5EF4-FFF2-40B4-BE49-F238E27FC236}">
                <a16:creationId xmlns:a16="http://schemas.microsoft.com/office/drawing/2014/main" id="{10298101-373D-CBC7-846E-FE929FDD66C7}"/>
              </a:ext>
            </a:extLst>
          </p:cNvPr>
          <p:cNvSpPr txBox="1"/>
          <p:nvPr/>
        </p:nvSpPr>
        <p:spPr>
          <a:xfrm rot="10800000" flipV="1">
            <a:off x="690662" y="4414333"/>
            <a:ext cx="10663135" cy="2031325"/>
          </a:xfrm>
          <a:prstGeom prst="rect">
            <a:avLst/>
          </a:prstGeom>
          <a:noFill/>
        </p:spPr>
        <p:txBody>
          <a:bodyPr wrap="square">
            <a:spAutoFit/>
          </a:bodyPr>
          <a:lstStyle/>
          <a:p>
            <a:r>
              <a:rPr lang="en-US" b="1" i="1" u="sng" dirty="0">
                <a:effectLst>
                  <a:outerShdw blurRad="38100" dist="38100" dir="2700000" algn="tl">
                    <a:srgbClr val="000000">
                      <a:alpha val="43137"/>
                    </a:srgbClr>
                  </a:outerShdw>
                </a:effectLst>
              </a:rPr>
              <a:t>3. Optimizing Performance Management:</a:t>
            </a:r>
          </a:p>
          <a:p>
            <a:r>
              <a:rPr lang="en-US" dirty="0"/>
              <a:t> TQM strengthens performance management by promoting continuous feedback, employee involvement, and alignment with organizational goals.</a:t>
            </a:r>
          </a:p>
          <a:p>
            <a:r>
              <a:rPr lang="en-US" b="1" i="1" u="sng" dirty="0">
                <a:effectLst>
                  <a:outerShdw blurRad="38100" dist="38100" dir="2700000" algn="tl">
                    <a:srgbClr val="000000">
                      <a:alpha val="43137"/>
                    </a:srgbClr>
                  </a:outerShdw>
                </a:effectLst>
              </a:rPr>
              <a:t>4. Improving Employee Satisfaction and Engagement:</a:t>
            </a:r>
          </a:p>
          <a:p>
            <a:r>
              <a:rPr lang="en-US" dirty="0"/>
              <a:t> TQM fosters a culture of quality that focuses on improving employee satisfaction and creating an environment where employees feel valued and motivated.</a:t>
            </a:r>
          </a:p>
          <a:p>
            <a:endParaRPr lang="en-US" dirty="0"/>
          </a:p>
        </p:txBody>
      </p:sp>
    </p:spTree>
    <p:extLst>
      <p:ext uri="{BB962C8B-B14F-4D97-AF65-F5344CB8AC3E}">
        <p14:creationId xmlns:p14="http://schemas.microsoft.com/office/powerpoint/2010/main" val="1087504153"/>
      </p:ext>
    </p:extLst>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7FDC9E1-19B2-66BB-10CF-F2AD9B903FB1}"/>
              </a:ext>
            </a:extLst>
          </p:cNvPr>
          <p:cNvSpPr>
            <a:spLocks noGrp="1"/>
          </p:cNvSpPr>
          <p:nvPr>
            <p:ph type="title"/>
          </p:nvPr>
        </p:nvSpPr>
        <p:spPr>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IN" b="1" i="1" u="sng" dirty="0">
                <a:solidFill>
                  <a:schemeClr val="accent1">
                    <a:lumMod val="50000"/>
                  </a:schemeClr>
                </a:solidFill>
              </a:rPr>
              <a:t>Integration of TQM in HR</a:t>
            </a:r>
            <a:endParaRPr lang="en-US" b="1" i="1" u="sng" dirty="0">
              <a:solidFill>
                <a:schemeClr val="accent1">
                  <a:lumMod val="50000"/>
                </a:schemeClr>
              </a:solidFill>
            </a:endParaRPr>
          </a:p>
        </p:txBody>
      </p:sp>
      <p:pic>
        <p:nvPicPr>
          <p:cNvPr id="5" name="Content Placeholder 4">
            <a:extLst>
              <a:ext uri="{FF2B5EF4-FFF2-40B4-BE49-F238E27FC236}">
                <a16:creationId xmlns:a16="http://schemas.microsoft.com/office/drawing/2014/main" id="{269AE423-6DDB-08E9-DB30-ABBA5635F338}"/>
              </a:ext>
            </a:extLst>
          </p:cNvPr>
          <p:cNvPicPr>
            <a:picLocks noGrp="1" noChangeAspect="1"/>
          </p:cNvPicPr>
          <p:nvPr>
            <p:ph idx="1"/>
          </p:nvPr>
        </p:nvPicPr>
        <p:blipFill>
          <a:blip r:embed="rId2"/>
          <a:stretch>
            <a:fillRect/>
          </a:stretch>
        </p:blipFill>
        <p:spPr>
          <a:xfrm>
            <a:off x="7850221" y="1637186"/>
            <a:ext cx="4114799" cy="4159774"/>
          </a:xfrm>
          <a:prstGeom prst="rect">
            <a:avLst/>
          </a:prstGeom>
        </p:spPr>
      </p:pic>
      <p:sp>
        <p:nvSpPr>
          <p:cNvPr id="7" name="TextBox 6">
            <a:extLst>
              <a:ext uri="{FF2B5EF4-FFF2-40B4-BE49-F238E27FC236}">
                <a16:creationId xmlns:a16="http://schemas.microsoft.com/office/drawing/2014/main" id="{45CC3231-A78D-5AC8-EDCF-8889A38CCF2F}"/>
              </a:ext>
            </a:extLst>
          </p:cNvPr>
          <p:cNvSpPr txBox="1"/>
          <p:nvPr/>
        </p:nvSpPr>
        <p:spPr>
          <a:xfrm>
            <a:off x="398834" y="1946883"/>
            <a:ext cx="7324928" cy="4708981"/>
          </a:xfrm>
          <a:prstGeom prst="rect">
            <a:avLst/>
          </a:prstGeom>
          <a:noFill/>
        </p:spPr>
        <p:txBody>
          <a:bodyPr wrap="square">
            <a:spAutoFit/>
          </a:bodyPr>
          <a:lstStyle/>
          <a:p>
            <a:pPr algn="just">
              <a:buNone/>
            </a:pPr>
            <a:r>
              <a:rPr lang="en-IN" sz="2000" dirty="0"/>
              <a:t>The integration of Total Quality Management (TQM) in Human </a:t>
            </a:r>
          </a:p>
          <a:p>
            <a:pPr algn="just">
              <a:buNone/>
            </a:pPr>
            <a:r>
              <a:rPr lang="en-IN" sz="2000" dirty="0"/>
              <a:t>Resources (HR) involves applying the principles of TQM to HR </a:t>
            </a:r>
          </a:p>
          <a:p>
            <a:pPr algn="just">
              <a:buNone/>
            </a:pPr>
            <a:r>
              <a:rPr lang="en-IN" sz="2000" dirty="0"/>
              <a:t>practices .</a:t>
            </a:r>
          </a:p>
          <a:p>
            <a:pPr algn="just">
              <a:buNone/>
            </a:pPr>
            <a:endParaRPr lang="en-IN" sz="2000" dirty="0"/>
          </a:p>
          <a:p>
            <a:pPr algn="just">
              <a:buNone/>
            </a:pPr>
            <a:r>
              <a:rPr lang="en-IN" sz="2000" dirty="0"/>
              <a:t>Here are the key aspects of integrating TQM into HR:</a:t>
            </a:r>
          </a:p>
          <a:p>
            <a:pPr algn="just">
              <a:buNone/>
            </a:pPr>
            <a:endParaRPr lang="en-IN" sz="2000" dirty="0"/>
          </a:p>
          <a:p>
            <a:pPr marL="285750" indent="-285750" algn="just">
              <a:buFont typeface="Arial" panose="020B0604020202020204" pitchFamily="34" charset="0"/>
              <a:buChar char="•"/>
            </a:pPr>
            <a:r>
              <a:rPr lang="en-IN" sz="2000" dirty="0"/>
              <a:t>Commitment to Quality and Continuous Improvement</a:t>
            </a:r>
          </a:p>
          <a:p>
            <a:pPr marL="285750" indent="-285750" algn="just">
              <a:buFont typeface="Arial" panose="020B0604020202020204" pitchFamily="34" charset="0"/>
              <a:buChar char="•"/>
            </a:pPr>
            <a:r>
              <a:rPr lang="en-US" sz="2000" dirty="0"/>
              <a:t>Training and Development</a:t>
            </a:r>
          </a:p>
          <a:p>
            <a:pPr marL="285750" indent="-285750" algn="just">
              <a:buFont typeface="Arial" panose="020B0604020202020204" pitchFamily="34" charset="0"/>
              <a:buChar char="•"/>
            </a:pPr>
            <a:r>
              <a:rPr lang="en-US" sz="2000" dirty="0"/>
              <a:t>Data-Driven Decision Making</a:t>
            </a:r>
          </a:p>
          <a:p>
            <a:pPr marL="285750" indent="-285750" algn="just">
              <a:buFont typeface="Arial" panose="020B0604020202020204" pitchFamily="34" charset="0"/>
              <a:buChar char="•"/>
            </a:pPr>
            <a:r>
              <a:rPr lang="en-US" sz="2000" dirty="0"/>
              <a:t>Customer-Centric Approach</a:t>
            </a:r>
          </a:p>
          <a:p>
            <a:pPr marL="285750" indent="-285750" algn="just">
              <a:buFont typeface="Arial" panose="020B0604020202020204" pitchFamily="34" charset="0"/>
              <a:buChar char="•"/>
            </a:pPr>
            <a:endParaRPr lang="en-US" sz="2000" dirty="0"/>
          </a:p>
          <a:p>
            <a:pPr algn="just"/>
            <a:endParaRPr lang="en-US" sz="2000" dirty="0"/>
          </a:p>
          <a:p>
            <a:pPr algn="just">
              <a:buNone/>
            </a:pPr>
            <a:r>
              <a:rPr lang="en-IN" sz="2000" b="1" i="1" u="sng" dirty="0">
                <a:effectLst>
                  <a:outerShdw blurRad="38100" dist="38100" dir="2700000" algn="tl">
                    <a:srgbClr val="000000">
                      <a:alpha val="43137"/>
                    </a:srgbClr>
                  </a:outerShdw>
                </a:effectLst>
              </a:rPr>
              <a:t>Benefits of TQM Integration in HR:</a:t>
            </a:r>
            <a:endParaRPr lang="en-US" sz="2000" b="1" i="1" u="sng" dirty="0">
              <a:effectLst>
                <a:outerShdw blurRad="38100" dist="38100" dir="2700000" algn="tl">
                  <a:srgbClr val="000000">
                    <a:alpha val="43137"/>
                  </a:srgbClr>
                </a:outerShdw>
              </a:effectLst>
            </a:endParaRPr>
          </a:p>
          <a:p>
            <a:pPr algn="just"/>
            <a:r>
              <a:rPr lang="en-US" sz="2000" dirty="0"/>
              <a:t>Improved Employee Engagement</a:t>
            </a:r>
          </a:p>
          <a:p>
            <a:pPr algn="just"/>
            <a:r>
              <a:rPr lang="en-US" sz="2000" dirty="0"/>
              <a:t>Higher Productivity</a:t>
            </a:r>
          </a:p>
        </p:txBody>
      </p:sp>
    </p:spTree>
    <p:extLst>
      <p:ext uri="{BB962C8B-B14F-4D97-AF65-F5344CB8AC3E}">
        <p14:creationId xmlns:p14="http://schemas.microsoft.com/office/powerpoint/2010/main" val="5083749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FCBB30E-9F4A-64E5-D70C-75C5256307B5}"/>
              </a:ext>
            </a:extLst>
          </p:cNvPr>
          <p:cNvSpPr txBox="1"/>
          <p:nvPr/>
        </p:nvSpPr>
        <p:spPr>
          <a:xfrm>
            <a:off x="860218" y="667338"/>
            <a:ext cx="9576620" cy="464396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50000"/>
              </a:lnSpc>
            </a:pPr>
            <a:r>
              <a:rPr lang="en-IN" sz="3200" b="1" i="1" u="sng" dirty="0">
                <a:ln>
                  <a:solidFill>
                    <a:srgbClr val="FFFF00"/>
                  </a:solidFill>
                </a:ln>
                <a:effectLst>
                  <a:outerShdw blurRad="38100" dist="38100" dir="2700000" algn="tl">
                    <a:srgbClr val="000000">
                      <a:alpha val="43137"/>
                    </a:srgbClr>
                  </a:outerShdw>
                </a:effectLst>
              </a:rPr>
              <a:t>-:Tools of TQM relevant to HR:-</a:t>
            </a:r>
          </a:p>
          <a:p>
            <a:pPr>
              <a:lnSpc>
                <a:spcPct val="150000"/>
              </a:lnSpc>
            </a:pPr>
            <a:endParaRPr lang="en-IN" sz="2400" b="1" i="1" u="sng" dirty="0">
              <a:effectLst>
                <a:outerShdw blurRad="38100" dist="38100" dir="2700000" algn="tl">
                  <a:srgbClr val="000000">
                    <a:alpha val="43137"/>
                  </a:srgbClr>
                </a:outerShdw>
              </a:effectLst>
            </a:endParaRPr>
          </a:p>
          <a:p>
            <a:pPr>
              <a:lnSpc>
                <a:spcPct val="150000"/>
              </a:lnSpc>
            </a:pPr>
            <a:endParaRPr lang="en-IN" sz="2400" dirty="0"/>
          </a:p>
          <a:p>
            <a:pPr marL="285750" indent="-285750">
              <a:lnSpc>
                <a:spcPct val="150000"/>
              </a:lnSpc>
              <a:buFont typeface="Wingdings" panose="05000000000000000000" pitchFamily="2" charset="2"/>
              <a:buChar char="q"/>
            </a:pPr>
            <a:r>
              <a:rPr lang="en-IN" sz="2400" dirty="0"/>
              <a:t>Benchmarking</a:t>
            </a:r>
          </a:p>
          <a:p>
            <a:pPr marL="285750" indent="-285750">
              <a:lnSpc>
                <a:spcPct val="150000"/>
              </a:lnSpc>
              <a:buFont typeface="Wingdings" panose="05000000000000000000" pitchFamily="2" charset="2"/>
              <a:buChar char="q"/>
            </a:pPr>
            <a:r>
              <a:rPr lang="en-IN" sz="2400" dirty="0"/>
              <a:t>SWOT Analysis</a:t>
            </a:r>
          </a:p>
          <a:p>
            <a:pPr marL="285750" indent="-285750">
              <a:lnSpc>
                <a:spcPct val="150000"/>
              </a:lnSpc>
              <a:buFont typeface="Wingdings" panose="05000000000000000000" pitchFamily="2" charset="2"/>
              <a:buChar char="q"/>
            </a:pPr>
            <a:r>
              <a:rPr lang="en-IN" sz="2400" dirty="0"/>
              <a:t>Pareto Analysis</a:t>
            </a:r>
          </a:p>
          <a:p>
            <a:pPr marL="285750" indent="-285750">
              <a:lnSpc>
                <a:spcPct val="150000"/>
              </a:lnSpc>
              <a:buFont typeface="Wingdings" panose="05000000000000000000" pitchFamily="2" charset="2"/>
              <a:buChar char="q"/>
            </a:pPr>
            <a:r>
              <a:rPr lang="en-IN" sz="2400" dirty="0"/>
              <a:t>Brainstorming</a:t>
            </a:r>
          </a:p>
          <a:p>
            <a:pPr marL="285750" indent="-285750">
              <a:lnSpc>
                <a:spcPct val="150000"/>
              </a:lnSpc>
              <a:buFont typeface="Wingdings" panose="05000000000000000000" pitchFamily="2" charset="2"/>
              <a:buChar char="q"/>
            </a:pPr>
            <a:r>
              <a:rPr lang="en-IN" sz="2400" dirty="0"/>
              <a:t>PDCA</a:t>
            </a:r>
          </a:p>
        </p:txBody>
      </p:sp>
      <p:pic>
        <p:nvPicPr>
          <p:cNvPr id="5" name="Picture 4">
            <a:extLst>
              <a:ext uri="{FF2B5EF4-FFF2-40B4-BE49-F238E27FC236}">
                <a16:creationId xmlns:a16="http://schemas.microsoft.com/office/drawing/2014/main" id="{9C39198C-D8F6-2B8E-A4A4-E5EBE49704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44513" y="2364538"/>
            <a:ext cx="5893529" cy="2946764"/>
          </a:xfrm>
          <a:prstGeom prst="rect">
            <a:avLst/>
          </a:prstGeom>
          <a:ln>
            <a:noFill/>
          </a:ln>
          <a:effectLst>
            <a:softEdge rad="112500"/>
          </a:effectLst>
        </p:spPr>
      </p:pic>
    </p:spTree>
    <p:extLst>
      <p:ext uri="{BB962C8B-B14F-4D97-AF65-F5344CB8AC3E}">
        <p14:creationId xmlns:p14="http://schemas.microsoft.com/office/powerpoint/2010/main" val="219884455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5CBE0-CB49-3CA3-26C5-623BC158BE99}"/>
              </a:ext>
            </a:extLst>
          </p:cNvPr>
          <p:cNvSpPr>
            <a:spLocks noGrp="1"/>
          </p:cNvSpPr>
          <p:nvPr>
            <p:ph type="title"/>
          </p:nvPr>
        </p:nvSpPr>
        <p:spPr/>
        <p:txBody>
          <a:bodyPr>
            <a:normAutofit/>
          </a:bodyPr>
          <a:lstStyle/>
          <a:p>
            <a:pPr algn="ctr"/>
            <a:r>
              <a:rPr lang="en-IN" sz="4400" b="1" i="1" u="sng" dirty="0">
                <a:ln>
                  <a:solidFill>
                    <a:srgbClr val="FFFF00"/>
                  </a:solidFill>
                </a:ln>
                <a:solidFill>
                  <a:schemeClr val="tx1">
                    <a:lumMod val="85000"/>
                    <a:lumOff val="15000"/>
                  </a:schemeClr>
                </a:solidFill>
                <a:effectLst>
                  <a:outerShdw blurRad="38100" dist="38100" dir="2700000" algn="tl">
                    <a:srgbClr val="000000">
                      <a:alpha val="43137"/>
                    </a:srgbClr>
                  </a:outerShdw>
                </a:effectLst>
              </a:rPr>
              <a:t>-:Benefit of TQM for HR:-</a:t>
            </a:r>
            <a:br>
              <a:rPr lang="en-IN" sz="4400" b="1" i="1" u="sng" dirty="0">
                <a:ln>
                  <a:solidFill>
                    <a:srgbClr val="FFFF00"/>
                  </a:solidFill>
                </a:ln>
                <a:effectLst>
                  <a:outerShdw blurRad="38100" dist="38100" dir="2700000" algn="tl">
                    <a:srgbClr val="000000">
                      <a:alpha val="43137"/>
                    </a:srgbClr>
                  </a:outerShdw>
                </a:effectLst>
              </a:rPr>
            </a:br>
            <a:endParaRPr lang="en-US" b="1" i="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B3CC8D59-F1FD-BD0C-7860-0811BA6B8A93}"/>
              </a:ext>
            </a:extLst>
          </p:cNvPr>
          <p:cNvSpPr>
            <a:spLocks noGrp="1"/>
          </p:cNvSpPr>
          <p:nvPr>
            <p:ph idx="1"/>
          </p:nvPr>
        </p:nvSpPr>
        <p:spPr/>
        <p:txBody>
          <a:bodyPr>
            <a:normAutofit lnSpcReduction="10000"/>
          </a:bodyPr>
          <a:lstStyle/>
          <a:p>
            <a:pPr marL="285750" indent="-285750">
              <a:lnSpc>
                <a:spcPct val="150000"/>
              </a:lnSpc>
              <a:buFont typeface="Wingdings" panose="05000000000000000000" pitchFamily="2" charset="2"/>
              <a:buChar char="q"/>
            </a:pPr>
            <a:r>
              <a:rPr lang="en-IN" sz="2800" dirty="0"/>
              <a:t>Enhance employee productivity</a:t>
            </a:r>
          </a:p>
          <a:p>
            <a:pPr marL="285750" indent="-285750">
              <a:lnSpc>
                <a:spcPct val="150000"/>
              </a:lnSpc>
              <a:buFont typeface="Wingdings" panose="05000000000000000000" pitchFamily="2" charset="2"/>
              <a:buChar char="q"/>
            </a:pPr>
            <a:r>
              <a:rPr lang="en-IN" sz="2800" dirty="0"/>
              <a:t>Reduced attrition rate</a:t>
            </a:r>
          </a:p>
          <a:p>
            <a:pPr marL="285750" indent="-285750">
              <a:lnSpc>
                <a:spcPct val="150000"/>
              </a:lnSpc>
              <a:buFont typeface="Wingdings" panose="05000000000000000000" pitchFamily="2" charset="2"/>
              <a:buChar char="q"/>
            </a:pPr>
            <a:r>
              <a:rPr lang="en-IN" sz="2800" dirty="0"/>
              <a:t>Improve communication</a:t>
            </a:r>
          </a:p>
          <a:p>
            <a:pPr marL="285750" indent="-285750">
              <a:lnSpc>
                <a:spcPct val="150000"/>
              </a:lnSpc>
              <a:buFont typeface="Wingdings" panose="05000000000000000000" pitchFamily="2" charset="2"/>
              <a:buChar char="q"/>
            </a:pPr>
            <a:r>
              <a:rPr lang="en-IN" sz="2800" dirty="0"/>
              <a:t>Customer satisfaction</a:t>
            </a:r>
          </a:p>
          <a:p>
            <a:pPr marL="285750" indent="-285750">
              <a:lnSpc>
                <a:spcPct val="150000"/>
              </a:lnSpc>
              <a:buFont typeface="Wingdings" panose="05000000000000000000" pitchFamily="2" charset="2"/>
              <a:buChar char="q"/>
            </a:pPr>
            <a:r>
              <a:rPr lang="en-IN" sz="2800" dirty="0"/>
              <a:t>Organization growth</a:t>
            </a:r>
          </a:p>
          <a:p>
            <a:endParaRPr lang="en-US" dirty="0"/>
          </a:p>
        </p:txBody>
      </p:sp>
      <p:pic>
        <p:nvPicPr>
          <p:cNvPr id="4" name="Picture 3">
            <a:extLst>
              <a:ext uri="{FF2B5EF4-FFF2-40B4-BE49-F238E27FC236}">
                <a16:creationId xmlns:a16="http://schemas.microsoft.com/office/drawing/2014/main" id="{F63DBB3A-C255-7122-D62A-1DECC2A373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0708" y="2551343"/>
            <a:ext cx="5219824" cy="2899902"/>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6644003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E4C5F-AA01-913F-57FE-6246E19CF53E}"/>
              </a:ext>
            </a:extLst>
          </p:cNvPr>
          <p:cNvSpPr>
            <a:spLocks noGrp="1"/>
          </p:cNvSpPr>
          <p:nvPr>
            <p:ph type="title"/>
          </p:nvPr>
        </p:nvSpPr>
        <p:spPr>
          <a:xfrm>
            <a:off x="1097280" y="65989"/>
            <a:ext cx="10058400" cy="1329178"/>
          </a:xfrm>
        </p:spPr>
        <p:txBody>
          <a:bodyPr/>
          <a:lstStyle/>
          <a:p>
            <a:pPr algn="ctr"/>
            <a:r>
              <a:rPr lang="en-US" b="1" i="1" u="sng" dirty="0">
                <a:effectLst>
                  <a:outerShdw blurRad="38100" dist="38100" dir="2700000" algn="tl">
                    <a:srgbClr val="000000">
                      <a:alpha val="43137"/>
                    </a:srgbClr>
                  </a:outerShdw>
                </a:effectLst>
              </a:rPr>
              <a:t>CASE STUDY-</a:t>
            </a:r>
          </a:p>
        </p:txBody>
      </p:sp>
      <p:sp>
        <p:nvSpPr>
          <p:cNvPr id="3" name="Content Placeholder 2">
            <a:extLst>
              <a:ext uri="{FF2B5EF4-FFF2-40B4-BE49-F238E27FC236}">
                <a16:creationId xmlns:a16="http://schemas.microsoft.com/office/drawing/2014/main" id="{18969CFC-4BBD-46C0-A37F-3CA16B2D1687}"/>
              </a:ext>
            </a:extLst>
          </p:cNvPr>
          <p:cNvSpPr>
            <a:spLocks noGrp="1"/>
          </p:cNvSpPr>
          <p:nvPr>
            <p:ph idx="1"/>
          </p:nvPr>
        </p:nvSpPr>
        <p:spPr>
          <a:xfrm>
            <a:off x="1097280" y="1828800"/>
            <a:ext cx="10058400" cy="4040294"/>
          </a:xfrm>
        </p:spPr>
        <p:txBody>
          <a:bodyPr/>
          <a:lstStyle/>
          <a:p>
            <a:r>
              <a:rPr lang="en-US" dirty="0"/>
              <a:t>Toyota Motor Corporation is renowned for its strong focus on quality and lean manufacturing processes. During the 1990s, Toyota faced challenges with product defects and inefficiencies in production, leading to increased warranty claims and customer dissatisfaction.</a:t>
            </a:r>
          </a:p>
          <a:p>
            <a:r>
              <a:rPr lang="en-US" b="1" dirty="0"/>
              <a:t>Key Issues:</a:t>
            </a:r>
          </a:p>
          <a:p>
            <a:pPr>
              <a:buFont typeface="Wingdings" panose="05000000000000000000" pitchFamily="2" charset="2"/>
              <a:buChar char="q"/>
            </a:pPr>
            <a:r>
              <a:rPr lang="en-US" dirty="0"/>
              <a:t>  High Defect Rates.</a:t>
            </a:r>
          </a:p>
          <a:p>
            <a:pPr>
              <a:buFont typeface="Wingdings" panose="05000000000000000000" pitchFamily="2" charset="2"/>
              <a:buChar char="q"/>
            </a:pPr>
            <a:r>
              <a:rPr lang="en-US" dirty="0"/>
              <a:t>  Rising costs associated with warranty repairs.</a:t>
            </a:r>
          </a:p>
          <a:p>
            <a:pPr>
              <a:buFont typeface="Wingdings" panose="05000000000000000000" pitchFamily="2" charset="2"/>
              <a:buChar char="q"/>
            </a:pPr>
            <a:r>
              <a:rPr lang="en-US" dirty="0"/>
              <a:t>  Inefficient Processes</a:t>
            </a:r>
          </a:p>
          <a:p>
            <a:pPr>
              <a:buFont typeface="Wingdings" panose="05000000000000000000" pitchFamily="2" charset="2"/>
              <a:buChar char="q"/>
            </a:pPr>
            <a:r>
              <a:rPr lang="en-US" dirty="0"/>
              <a:t>  Losing market share to competitors with better quality products</a:t>
            </a:r>
          </a:p>
        </p:txBody>
      </p:sp>
    </p:spTree>
    <p:extLst>
      <p:ext uri="{BB962C8B-B14F-4D97-AF65-F5344CB8AC3E}">
        <p14:creationId xmlns:p14="http://schemas.microsoft.com/office/powerpoint/2010/main" val="4022647178"/>
      </p:ext>
    </p:extLst>
  </p:cSld>
  <p:clrMapOvr>
    <a:masterClrMapping/>
  </p:clrMapOvr>
  <p:transition spd="slow">
    <p:wipe/>
  </p:transition>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TM02900769[[fn=Retrospect]]</Template>
  <TotalTime>75</TotalTime>
  <Words>748</Words>
  <Application>Microsoft Office PowerPoint</Application>
  <PresentationFormat>Widescreen</PresentationFormat>
  <Paragraphs>91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__Source_Sans_3_4d9a39</vt:lpstr>
      <vt:lpstr>Arial</vt:lpstr>
      <vt:lpstr>Calibri</vt:lpstr>
      <vt:lpstr>Calibri Light</vt:lpstr>
      <vt:lpstr>Wingdings</vt:lpstr>
      <vt:lpstr>Retrospect</vt:lpstr>
      <vt:lpstr>PowerPoint Presentation</vt:lpstr>
      <vt:lpstr>CONTENTS-</vt:lpstr>
      <vt:lpstr>INTRODUCTION-</vt:lpstr>
      <vt:lpstr>DEFINATION-</vt:lpstr>
      <vt:lpstr>ROLE OF TQM IN HR-</vt:lpstr>
      <vt:lpstr>Integration of TQM in HR</vt:lpstr>
      <vt:lpstr>PowerPoint Presentation</vt:lpstr>
      <vt:lpstr>-:Benefit of TQM for HR:- </vt:lpstr>
      <vt:lpstr>CASE STUDY-</vt:lpstr>
      <vt:lpstr>Solutions And Outcomes:</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Laxmi Priya Singh</dc:creator>
  <cp:lastModifiedBy>OWNER</cp:lastModifiedBy>
  <cp:revision>5</cp:revision>
  <dcterms:created xsi:type="dcterms:W3CDTF">2024-12-15T13:49:22Z</dcterms:created>
  <dcterms:modified xsi:type="dcterms:W3CDTF">2025-01-20T16:25:36Z</dcterms:modified>
</cp:coreProperties>
</file>